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7"/>
  </p:notesMasterIdLst>
  <p:sldIdLst>
    <p:sldId id="464" r:id="rId3"/>
    <p:sldId id="257" r:id="rId4"/>
    <p:sldId id="628" r:id="rId5"/>
    <p:sldId id="623" r:id="rId6"/>
    <p:sldId id="264" r:id="rId7"/>
    <p:sldId id="619" r:id="rId8"/>
    <p:sldId id="625" r:id="rId9"/>
    <p:sldId id="629" r:id="rId10"/>
    <p:sldId id="261" r:id="rId11"/>
    <p:sldId id="469" r:id="rId12"/>
    <p:sldId id="340" r:id="rId13"/>
    <p:sldId id="558" r:id="rId14"/>
    <p:sldId id="559" r:id="rId15"/>
    <p:sldId id="560" r:id="rId16"/>
    <p:sldId id="561" r:id="rId17"/>
    <p:sldId id="562" r:id="rId18"/>
    <p:sldId id="563" r:id="rId19"/>
    <p:sldId id="626" r:id="rId20"/>
    <p:sldId id="564" r:id="rId21"/>
    <p:sldId id="383" r:id="rId22"/>
    <p:sldId id="565" r:id="rId23"/>
    <p:sldId id="566" r:id="rId24"/>
    <p:sldId id="570" r:id="rId25"/>
    <p:sldId id="567" r:id="rId26"/>
    <p:sldId id="571" r:id="rId27"/>
    <p:sldId id="568" r:id="rId28"/>
    <p:sldId id="569" r:id="rId29"/>
    <p:sldId id="572" r:id="rId30"/>
    <p:sldId id="458" r:id="rId31"/>
    <p:sldId id="576" r:id="rId32"/>
    <p:sldId id="495" r:id="rId33"/>
    <p:sldId id="574" r:id="rId34"/>
    <p:sldId id="577" r:id="rId35"/>
    <p:sldId id="578" r:id="rId36"/>
    <p:sldId id="579" r:id="rId37"/>
    <p:sldId id="575" r:id="rId38"/>
    <p:sldId id="582" r:id="rId39"/>
    <p:sldId id="587" r:id="rId40"/>
    <p:sldId id="590" r:id="rId41"/>
    <p:sldId id="610" r:id="rId42"/>
    <p:sldId id="591" r:id="rId43"/>
    <p:sldId id="620" r:id="rId44"/>
    <p:sldId id="608" r:id="rId45"/>
    <p:sldId id="621" r:id="rId46"/>
    <p:sldId id="555" r:id="rId47"/>
    <p:sldId id="556" r:id="rId48"/>
    <p:sldId id="595" r:id="rId49"/>
    <p:sldId id="611" r:id="rId50"/>
    <p:sldId id="537" r:id="rId51"/>
    <p:sldId id="538" r:id="rId52"/>
    <p:sldId id="539" r:id="rId53"/>
    <p:sldId id="540" r:id="rId54"/>
    <p:sldId id="612" r:id="rId55"/>
    <p:sldId id="542" r:id="rId56"/>
    <p:sldId id="613" r:id="rId57"/>
    <p:sldId id="614" r:id="rId58"/>
    <p:sldId id="545" r:id="rId59"/>
    <p:sldId id="615" r:id="rId60"/>
    <p:sldId id="617" r:id="rId61"/>
    <p:sldId id="547" r:id="rId62"/>
    <p:sldId id="616" r:id="rId63"/>
    <p:sldId id="550" r:id="rId64"/>
    <p:sldId id="618" r:id="rId65"/>
    <p:sldId id="552" r:id="rId66"/>
    <p:sldId id="580" r:id="rId67"/>
    <p:sldId id="583" r:id="rId68"/>
    <p:sldId id="584" r:id="rId69"/>
    <p:sldId id="585" r:id="rId70"/>
    <p:sldId id="586" r:id="rId71"/>
    <p:sldId id="589" r:id="rId72"/>
    <p:sldId id="627" r:id="rId73"/>
    <p:sldId id="514" r:id="rId74"/>
    <p:sldId id="624" r:id="rId75"/>
    <p:sldId id="517"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6" autoAdjust="0"/>
    <p:restoredTop sz="94660"/>
  </p:normalViewPr>
  <p:slideViewPr>
    <p:cSldViewPr>
      <p:cViewPr varScale="1">
        <p:scale>
          <a:sx n="62" d="100"/>
          <a:sy n="62" d="100"/>
        </p:scale>
        <p:origin x="1362" y="42"/>
      </p:cViewPr>
      <p:guideLst>
        <p:guide orient="horz" pos="2160"/>
        <p:guide pos="2880"/>
      </p:guideLst>
    </p:cSldViewPr>
  </p:slideViewPr>
  <p:notesTextViewPr>
    <p:cViewPr>
      <p:scale>
        <a:sx n="100" d="100"/>
        <a:sy n="100" d="100"/>
      </p:scale>
      <p:origin x="0" y="0"/>
    </p:cViewPr>
  </p:notesTextViewPr>
  <p:sorterViewPr>
    <p:cViewPr>
      <p:scale>
        <a:sx n="108" d="100"/>
        <a:sy n="108"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6F157D-9500-470A-971B-D4A9FAB6D572}"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5D2B6835-AEC1-4902-87E0-C3253187C55F}">
      <dgm:prSet phldrT="[Text]"/>
      <dgm:spPr/>
      <dgm:t>
        <a:bodyPr/>
        <a:lstStyle/>
        <a:p>
          <a:r>
            <a:rPr lang="en-US" b="1" dirty="0">
              <a:solidFill>
                <a:schemeClr val="tx1"/>
              </a:solidFill>
            </a:rPr>
            <a:t>2. Determine Test Structure</a:t>
          </a:r>
          <a:endParaRPr lang="en-US" dirty="0">
            <a:solidFill>
              <a:schemeClr val="tx1"/>
            </a:solidFill>
          </a:endParaRPr>
        </a:p>
      </dgm:t>
    </dgm:pt>
    <dgm:pt modelId="{42C38224-F72E-4C9C-8BEC-79BE2011FF6A}" type="parTrans" cxnId="{7D9EEBA1-A39F-4414-A46B-D4A6A71355F3}">
      <dgm:prSet/>
      <dgm:spPr/>
      <dgm:t>
        <a:bodyPr/>
        <a:lstStyle/>
        <a:p>
          <a:endParaRPr lang="en-US"/>
        </a:p>
      </dgm:t>
    </dgm:pt>
    <dgm:pt modelId="{BF9F45DB-92FF-4336-BB6A-021CA92AC8F8}" type="sibTrans" cxnId="{7D9EEBA1-A39F-4414-A46B-D4A6A71355F3}">
      <dgm:prSet/>
      <dgm:spPr/>
      <dgm:t>
        <a:bodyPr/>
        <a:lstStyle/>
        <a:p>
          <a:endParaRPr lang="en-US"/>
        </a:p>
      </dgm:t>
    </dgm:pt>
    <dgm:pt modelId="{6B7AC4B3-704C-4CE5-8B57-ED451964A400}">
      <dgm:prSet phldrT="[Text]"/>
      <dgm:spPr/>
      <dgm:t>
        <a:bodyPr/>
        <a:lstStyle/>
        <a:p>
          <a:r>
            <a:rPr lang="en-US" b="1" dirty="0">
              <a:solidFill>
                <a:schemeClr val="tx1"/>
              </a:solidFill>
            </a:rPr>
            <a:t>3. Plan Scoring &amp; Item Formats</a:t>
          </a:r>
          <a:endParaRPr lang="en-US" dirty="0">
            <a:solidFill>
              <a:schemeClr val="tx1"/>
            </a:solidFill>
          </a:endParaRPr>
        </a:p>
      </dgm:t>
    </dgm:pt>
    <dgm:pt modelId="{EB61B88B-0B9E-47D4-B568-7CE56581D897}" type="parTrans" cxnId="{08806E56-2863-4A54-A0E3-1F1AE2CE127D}">
      <dgm:prSet/>
      <dgm:spPr/>
      <dgm:t>
        <a:bodyPr/>
        <a:lstStyle/>
        <a:p>
          <a:endParaRPr lang="en-US"/>
        </a:p>
      </dgm:t>
    </dgm:pt>
    <dgm:pt modelId="{C00F6BD2-1F96-4707-900A-E2B043B5F571}" type="sibTrans" cxnId="{08806E56-2863-4A54-A0E3-1F1AE2CE127D}">
      <dgm:prSet/>
      <dgm:spPr/>
      <dgm:t>
        <a:bodyPr/>
        <a:lstStyle/>
        <a:p>
          <a:endParaRPr lang="en-US"/>
        </a:p>
      </dgm:t>
    </dgm:pt>
    <dgm:pt modelId="{C534F8EB-FBCF-49F4-BEBF-8E651F620C6F}">
      <dgm:prSet phldrT="[Text]"/>
      <dgm:spPr/>
      <dgm:t>
        <a:bodyPr/>
        <a:lstStyle/>
        <a:p>
          <a:r>
            <a:rPr lang="en-US" b="1" dirty="0">
              <a:solidFill>
                <a:schemeClr val="tx1"/>
              </a:solidFill>
            </a:rPr>
            <a:t>1. Define the Purpose &amp; Identify Students </a:t>
          </a:r>
        </a:p>
      </dgm:t>
    </dgm:pt>
    <dgm:pt modelId="{D042B158-3958-431B-BF70-407EEFB10B7A}" type="parTrans" cxnId="{DB8EA7D2-F2CC-49D0-8493-2195F93814CC}">
      <dgm:prSet/>
      <dgm:spPr/>
      <dgm:t>
        <a:bodyPr/>
        <a:lstStyle/>
        <a:p>
          <a:endParaRPr lang="en-US"/>
        </a:p>
      </dgm:t>
    </dgm:pt>
    <dgm:pt modelId="{6BE3FB1A-2CB8-4A94-B992-B8CF25056285}" type="sibTrans" cxnId="{DB8EA7D2-F2CC-49D0-8493-2195F93814CC}">
      <dgm:prSet/>
      <dgm:spPr/>
      <dgm:t>
        <a:bodyPr/>
        <a:lstStyle/>
        <a:p>
          <a:endParaRPr lang="en-US"/>
        </a:p>
      </dgm:t>
    </dgm:pt>
    <dgm:pt modelId="{10326246-53DA-4364-AE3A-5F18D9A3CD94}">
      <dgm:prSet phldrT="[Text]"/>
      <dgm:spPr/>
      <dgm:t>
        <a:bodyPr/>
        <a:lstStyle/>
        <a:p>
          <a:r>
            <a:rPr lang="en-US" b="1" dirty="0">
              <a:solidFill>
                <a:schemeClr val="tx1"/>
              </a:solidFill>
            </a:rPr>
            <a:t>4. Develop a Test Blueprint</a:t>
          </a:r>
          <a:endParaRPr lang="en-US" dirty="0">
            <a:solidFill>
              <a:schemeClr val="tx1"/>
            </a:solidFill>
          </a:endParaRPr>
        </a:p>
      </dgm:t>
    </dgm:pt>
    <dgm:pt modelId="{914EC706-B81E-40DE-9005-8FCA46A75397}" type="parTrans" cxnId="{1A95F14C-168C-4085-AD3E-913BCC559796}">
      <dgm:prSet/>
      <dgm:spPr/>
      <dgm:t>
        <a:bodyPr/>
        <a:lstStyle/>
        <a:p>
          <a:endParaRPr lang="en-US"/>
        </a:p>
      </dgm:t>
    </dgm:pt>
    <dgm:pt modelId="{497938FB-5B1E-4DB0-A80E-8366792384CF}" type="sibTrans" cxnId="{1A95F14C-168C-4085-AD3E-913BCC559796}">
      <dgm:prSet/>
      <dgm:spPr/>
      <dgm:t>
        <a:bodyPr/>
        <a:lstStyle/>
        <a:p>
          <a:endParaRPr lang="en-US"/>
        </a:p>
      </dgm:t>
    </dgm:pt>
    <dgm:pt modelId="{03F08AA1-AA9C-4D31-A5B8-A0C334BAEB90}">
      <dgm:prSet phldrT="[Text]"/>
      <dgm:spPr/>
      <dgm:t>
        <a:bodyPr/>
        <a:lstStyle/>
        <a:p>
          <a:r>
            <a:rPr lang="en-US" b="1" dirty="0">
              <a:solidFill>
                <a:schemeClr val="tx1"/>
              </a:solidFill>
            </a:rPr>
            <a:t>5. Write &amp; Review Test Items</a:t>
          </a:r>
          <a:endParaRPr lang="en-US" dirty="0">
            <a:solidFill>
              <a:schemeClr val="tx1"/>
            </a:solidFill>
          </a:endParaRPr>
        </a:p>
      </dgm:t>
    </dgm:pt>
    <dgm:pt modelId="{8A74F0D4-3F95-47E9-8C9E-26D9AF1BD24F}" type="parTrans" cxnId="{6BA9A570-11C1-4899-AA86-F54FF187D31A}">
      <dgm:prSet/>
      <dgm:spPr/>
      <dgm:t>
        <a:bodyPr/>
        <a:lstStyle/>
        <a:p>
          <a:endParaRPr lang="en-US"/>
        </a:p>
      </dgm:t>
    </dgm:pt>
    <dgm:pt modelId="{19F3B234-83DA-4AD9-8D44-B97CA23E03C7}" type="sibTrans" cxnId="{6BA9A570-11C1-4899-AA86-F54FF187D31A}">
      <dgm:prSet/>
      <dgm:spPr/>
      <dgm:t>
        <a:bodyPr/>
        <a:lstStyle/>
        <a:p>
          <a:endParaRPr lang="en-US"/>
        </a:p>
      </dgm:t>
    </dgm:pt>
    <dgm:pt modelId="{0ECE0A92-7B28-48DE-9F1B-F8D895245DCD}">
      <dgm:prSet phldrT="[Text]"/>
      <dgm:spPr/>
      <dgm:t>
        <a:bodyPr/>
        <a:lstStyle/>
        <a:p>
          <a:r>
            <a:rPr lang="en-US" b="1" dirty="0">
              <a:solidFill>
                <a:schemeClr val="tx1"/>
              </a:solidFill>
            </a:rPr>
            <a:t>6. Organize Test Layout</a:t>
          </a:r>
          <a:endParaRPr lang="en-US" dirty="0">
            <a:solidFill>
              <a:schemeClr val="tx1"/>
            </a:solidFill>
          </a:endParaRPr>
        </a:p>
      </dgm:t>
    </dgm:pt>
    <dgm:pt modelId="{EEDE806E-4873-4BB3-A27C-DA43DE2F22B6}" type="parTrans" cxnId="{9A5D55B9-016E-430B-8FDB-8358C7165B34}">
      <dgm:prSet/>
      <dgm:spPr/>
      <dgm:t>
        <a:bodyPr/>
        <a:lstStyle/>
        <a:p>
          <a:endParaRPr lang="en-US"/>
        </a:p>
      </dgm:t>
    </dgm:pt>
    <dgm:pt modelId="{C2FF7242-7A92-4EA0-8529-CE8A064B1909}" type="sibTrans" cxnId="{9A5D55B9-016E-430B-8FDB-8358C7165B34}">
      <dgm:prSet/>
      <dgm:spPr/>
      <dgm:t>
        <a:bodyPr/>
        <a:lstStyle/>
        <a:p>
          <a:endParaRPr lang="en-US"/>
        </a:p>
      </dgm:t>
    </dgm:pt>
    <dgm:pt modelId="{9FC702A3-0DB8-4505-A6FD-18E93F040F49}">
      <dgm:prSet phldrT="[Text]"/>
      <dgm:spPr/>
      <dgm:t>
        <a:bodyPr/>
        <a:lstStyle/>
        <a:p>
          <a:r>
            <a:rPr lang="en-US" b="1" dirty="0">
              <a:solidFill>
                <a:schemeClr val="tx1"/>
              </a:solidFill>
            </a:rPr>
            <a:t>7. Prepare the Test Document</a:t>
          </a:r>
          <a:endParaRPr lang="en-US" dirty="0">
            <a:solidFill>
              <a:schemeClr val="tx1"/>
            </a:solidFill>
          </a:endParaRPr>
        </a:p>
      </dgm:t>
    </dgm:pt>
    <dgm:pt modelId="{1181E4D5-4293-4DBA-828F-CB7ED19FA241}" type="parTrans" cxnId="{E5A785FC-D3A0-4B7C-8725-C351FF1E1DA0}">
      <dgm:prSet/>
      <dgm:spPr/>
      <dgm:t>
        <a:bodyPr/>
        <a:lstStyle/>
        <a:p>
          <a:endParaRPr lang="en-US"/>
        </a:p>
      </dgm:t>
    </dgm:pt>
    <dgm:pt modelId="{F555E8BF-BC67-4789-970D-F94DBD88AF05}" type="sibTrans" cxnId="{E5A785FC-D3A0-4B7C-8725-C351FF1E1DA0}">
      <dgm:prSet/>
      <dgm:spPr/>
      <dgm:t>
        <a:bodyPr/>
        <a:lstStyle/>
        <a:p>
          <a:endParaRPr lang="en-US"/>
        </a:p>
      </dgm:t>
    </dgm:pt>
    <dgm:pt modelId="{3101BDF8-80DD-4861-8E60-F48406916F7E}">
      <dgm:prSet phldrT="[Text]"/>
      <dgm:spPr/>
      <dgm:t>
        <a:bodyPr/>
        <a:lstStyle/>
        <a:p>
          <a:r>
            <a:rPr lang="en-US" b="1" dirty="0">
              <a:solidFill>
                <a:schemeClr val="tx1"/>
              </a:solidFill>
            </a:rPr>
            <a:t>9. Create Scoring Guidelines</a:t>
          </a:r>
          <a:endParaRPr lang="en-US" dirty="0">
            <a:solidFill>
              <a:schemeClr val="tx1"/>
            </a:solidFill>
          </a:endParaRPr>
        </a:p>
      </dgm:t>
    </dgm:pt>
    <dgm:pt modelId="{4FCE53B5-0ED7-4693-8C83-F84187D97096}" type="parTrans" cxnId="{DC8953F3-0B3B-4C17-B99E-8880C18B19E4}">
      <dgm:prSet/>
      <dgm:spPr/>
      <dgm:t>
        <a:bodyPr/>
        <a:lstStyle/>
        <a:p>
          <a:endParaRPr lang="en-US"/>
        </a:p>
      </dgm:t>
    </dgm:pt>
    <dgm:pt modelId="{12C0B48F-3036-4CDF-A701-7ADB0DAEAC8C}" type="sibTrans" cxnId="{DC8953F3-0B3B-4C17-B99E-8880C18B19E4}">
      <dgm:prSet/>
      <dgm:spPr/>
      <dgm:t>
        <a:bodyPr/>
        <a:lstStyle/>
        <a:p>
          <a:endParaRPr lang="en-US"/>
        </a:p>
      </dgm:t>
    </dgm:pt>
    <dgm:pt modelId="{2E5DB534-87DE-4378-A104-361F66524F1D}">
      <dgm:prSet phldrT="[Text]"/>
      <dgm:spPr/>
      <dgm:t>
        <a:bodyPr/>
        <a:lstStyle/>
        <a:p>
          <a:r>
            <a:rPr lang="en-US" b="1" dirty="0">
              <a:solidFill>
                <a:schemeClr val="tx1"/>
              </a:solidFill>
            </a:rPr>
            <a:t>10. Prepare Students for the Test</a:t>
          </a:r>
          <a:endParaRPr lang="en-US" dirty="0">
            <a:solidFill>
              <a:schemeClr val="tx1"/>
            </a:solidFill>
          </a:endParaRPr>
        </a:p>
      </dgm:t>
    </dgm:pt>
    <dgm:pt modelId="{AA4F106A-75B5-48A7-AF51-E64D08306F86}" type="parTrans" cxnId="{22D11750-485B-44FC-A1AD-78D00B5B56F8}">
      <dgm:prSet/>
      <dgm:spPr/>
      <dgm:t>
        <a:bodyPr/>
        <a:lstStyle/>
        <a:p>
          <a:endParaRPr lang="en-US"/>
        </a:p>
      </dgm:t>
    </dgm:pt>
    <dgm:pt modelId="{4D68B124-AC8A-4EDB-9326-FC7BD20233A4}" type="sibTrans" cxnId="{22D11750-485B-44FC-A1AD-78D00B5B56F8}">
      <dgm:prSet/>
      <dgm:spPr/>
      <dgm:t>
        <a:bodyPr/>
        <a:lstStyle/>
        <a:p>
          <a:endParaRPr lang="en-US"/>
        </a:p>
      </dgm:t>
    </dgm:pt>
    <dgm:pt modelId="{86E92461-3B0C-4BB7-BBEB-75D6A6D07406}">
      <dgm:prSet phldrT="[Text]"/>
      <dgm:spPr/>
      <dgm:t>
        <a:bodyPr/>
        <a:lstStyle/>
        <a:p>
          <a:r>
            <a:rPr lang="en-US" b="1" dirty="0">
              <a:solidFill>
                <a:schemeClr val="tx1"/>
              </a:solidFill>
            </a:rPr>
            <a:t>8. Reproduce &amp; Distribute</a:t>
          </a:r>
          <a:endParaRPr lang="en-US" dirty="0">
            <a:solidFill>
              <a:schemeClr val="tx1"/>
            </a:solidFill>
          </a:endParaRPr>
        </a:p>
      </dgm:t>
    </dgm:pt>
    <dgm:pt modelId="{E04CEA44-55D5-4742-A56B-D35E41A81979}" type="parTrans" cxnId="{E959B88C-4CD9-4C69-A198-4334F0C7B2C6}">
      <dgm:prSet/>
      <dgm:spPr/>
      <dgm:t>
        <a:bodyPr/>
        <a:lstStyle/>
        <a:p>
          <a:endParaRPr lang="en-US"/>
        </a:p>
      </dgm:t>
    </dgm:pt>
    <dgm:pt modelId="{B2109C08-2DC3-4E39-B123-3D8B504DFC85}" type="sibTrans" cxnId="{E959B88C-4CD9-4C69-A198-4334F0C7B2C6}">
      <dgm:prSet/>
      <dgm:spPr/>
      <dgm:t>
        <a:bodyPr/>
        <a:lstStyle/>
        <a:p>
          <a:endParaRPr lang="en-US"/>
        </a:p>
      </dgm:t>
    </dgm:pt>
    <dgm:pt modelId="{F7C0C6BA-9D83-486E-8E82-006EC00E2BC5}" type="pres">
      <dgm:prSet presAssocID="{826F157D-9500-470A-971B-D4A9FAB6D572}" presName="cycle" presStyleCnt="0">
        <dgm:presLayoutVars>
          <dgm:dir/>
          <dgm:resizeHandles val="exact"/>
        </dgm:presLayoutVars>
      </dgm:prSet>
      <dgm:spPr/>
    </dgm:pt>
    <dgm:pt modelId="{E930F950-C523-4837-9FD2-D939CBF83A64}" type="pres">
      <dgm:prSet presAssocID="{5D2B6835-AEC1-4902-87E0-C3253187C55F}" presName="node" presStyleLbl="node1" presStyleIdx="0" presStyleCnt="10" custScaleX="117322">
        <dgm:presLayoutVars>
          <dgm:bulletEnabled val="1"/>
        </dgm:presLayoutVars>
      </dgm:prSet>
      <dgm:spPr/>
    </dgm:pt>
    <dgm:pt modelId="{A2E46262-3CF8-44CE-BB08-D5FC2F8F0C47}" type="pres">
      <dgm:prSet presAssocID="{BF9F45DB-92FF-4336-BB6A-021CA92AC8F8}" presName="sibTrans" presStyleLbl="sibTrans2D1" presStyleIdx="0" presStyleCnt="10"/>
      <dgm:spPr/>
    </dgm:pt>
    <dgm:pt modelId="{1B2A83E6-5EF3-475E-A49E-A93F43B93DDD}" type="pres">
      <dgm:prSet presAssocID="{BF9F45DB-92FF-4336-BB6A-021CA92AC8F8}" presName="connectorText" presStyleLbl="sibTrans2D1" presStyleIdx="0" presStyleCnt="10"/>
      <dgm:spPr/>
    </dgm:pt>
    <dgm:pt modelId="{1B5FF1DC-A0BD-4176-8A1B-5A2C01522028}" type="pres">
      <dgm:prSet presAssocID="{6B7AC4B3-704C-4CE5-8B57-ED451964A400}" presName="node" presStyleLbl="node1" presStyleIdx="1" presStyleCnt="10" custScaleX="124929">
        <dgm:presLayoutVars>
          <dgm:bulletEnabled val="1"/>
        </dgm:presLayoutVars>
      </dgm:prSet>
      <dgm:spPr/>
    </dgm:pt>
    <dgm:pt modelId="{682E7888-B080-43FE-AF8D-228300C7A1D8}" type="pres">
      <dgm:prSet presAssocID="{C00F6BD2-1F96-4707-900A-E2B043B5F571}" presName="sibTrans" presStyleLbl="sibTrans2D1" presStyleIdx="1" presStyleCnt="10"/>
      <dgm:spPr/>
    </dgm:pt>
    <dgm:pt modelId="{128AB39A-C7A7-4DCB-B51B-1056C2AB1868}" type="pres">
      <dgm:prSet presAssocID="{C00F6BD2-1F96-4707-900A-E2B043B5F571}" presName="connectorText" presStyleLbl="sibTrans2D1" presStyleIdx="1" presStyleCnt="10"/>
      <dgm:spPr/>
    </dgm:pt>
    <dgm:pt modelId="{CB444E80-7FF6-4697-A8D3-B4F12882465F}" type="pres">
      <dgm:prSet presAssocID="{10326246-53DA-4364-AE3A-5F18D9A3CD94}" presName="node" presStyleLbl="node1" presStyleIdx="2" presStyleCnt="10" custScaleX="124341">
        <dgm:presLayoutVars>
          <dgm:bulletEnabled val="1"/>
        </dgm:presLayoutVars>
      </dgm:prSet>
      <dgm:spPr/>
    </dgm:pt>
    <dgm:pt modelId="{1DC6FCE2-DE3D-4FCF-ACA9-2D16548970AA}" type="pres">
      <dgm:prSet presAssocID="{497938FB-5B1E-4DB0-A80E-8366792384CF}" presName="sibTrans" presStyleLbl="sibTrans2D1" presStyleIdx="2" presStyleCnt="10"/>
      <dgm:spPr/>
    </dgm:pt>
    <dgm:pt modelId="{E7E33EF0-3D6F-4B01-84AA-510BB8E639B4}" type="pres">
      <dgm:prSet presAssocID="{497938FB-5B1E-4DB0-A80E-8366792384CF}" presName="connectorText" presStyleLbl="sibTrans2D1" presStyleIdx="2" presStyleCnt="10"/>
      <dgm:spPr/>
    </dgm:pt>
    <dgm:pt modelId="{A9FC412A-C500-4DD8-BB35-E712B225F750}" type="pres">
      <dgm:prSet presAssocID="{03F08AA1-AA9C-4D31-A5B8-A0C334BAEB90}" presName="node" presStyleLbl="node1" presStyleIdx="3" presStyleCnt="10" custScaleX="107181">
        <dgm:presLayoutVars>
          <dgm:bulletEnabled val="1"/>
        </dgm:presLayoutVars>
      </dgm:prSet>
      <dgm:spPr/>
    </dgm:pt>
    <dgm:pt modelId="{B41CC39D-9D6D-4F8A-9BDE-3C51C6D8B56C}" type="pres">
      <dgm:prSet presAssocID="{19F3B234-83DA-4AD9-8D44-B97CA23E03C7}" presName="sibTrans" presStyleLbl="sibTrans2D1" presStyleIdx="3" presStyleCnt="10"/>
      <dgm:spPr/>
    </dgm:pt>
    <dgm:pt modelId="{0E8779F4-773E-4F8F-A045-BEFF92C76253}" type="pres">
      <dgm:prSet presAssocID="{19F3B234-83DA-4AD9-8D44-B97CA23E03C7}" presName="connectorText" presStyleLbl="sibTrans2D1" presStyleIdx="3" presStyleCnt="10"/>
      <dgm:spPr/>
    </dgm:pt>
    <dgm:pt modelId="{953A573B-1D8F-4ACF-9289-AD8CF7A28025}" type="pres">
      <dgm:prSet presAssocID="{0ECE0A92-7B28-48DE-9F1B-F8D895245DCD}" presName="node" presStyleLbl="node1" presStyleIdx="4" presStyleCnt="10" custScaleX="122434">
        <dgm:presLayoutVars>
          <dgm:bulletEnabled val="1"/>
        </dgm:presLayoutVars>
      </dgm:prSet>
      <dgm:spPr/>
    </dgm:pt>
    <dgm:pt modelId="{07B3600B-593E-4D42-928D-008AD7251E90}" type="pres">
      <dgm:prSet presAssocID="{C2FF7242-7A92-4EA0-8529-CE8A064B1909}" presName="sibTrans" presStyleLbl="sibTrans2D1" presStyleIdx="4" presStyleCnt="10"/>
      <dgm:spPr/>
    </dgm:pt>
    <dgm:pt modelId="{112F22E0-DD42-4BAE-841F-8D2413C25009}" type="pres">
      <dgm:prSet presAssocID="{C2FF7242-7A92-4EA0-8529-CE8A064B1909}" presName="connectorText" presStyleLbl="sibTrans2D1" presStyleIdx="4" presStyleCnt="10"/>
      <dgm:spPr/>
    </dgm:pt>
    <dgm:pt modelId="{BC37C4DF-F9D8-421F-9220-F30CAA73C328}" type="pres">
      <dgm:prSet presAssocID="{9FC702A3-0DB8-4505-A6FD-18E93F040F49}" presName="node" presStyleLbl="node1" presStyleIdx="5" presStyleCnt="10" custScaleX="119817">
        <dgm:presLayoutVars>
          <dgm:bulletEnabled val="1"/>
        </dgm:presLayoutVars>
      </dgm:prSet>
      <dgm:spPr/>
    </dgm:pt>
    <dgm:pt modelId="{819ADF47-8960-4C50-93A8-9D89422C3058}" type="pres">
      <dgm:prSet presAssocID="{F555E8BF-BC67-4789-970D-F94DBD88AF05}" presName="sibTrans" presStyleLbl="sibTrans2D1" presStyleIdx="5" presStyleCnt="10"/>
      <dgm:spPr/>
    </dgm:pt>
    <dgm:pt modelId="{60AA9494-82D6-4FF2-B814-E3A341B70FEB}" type="pres">
      <dgm:prSet presAssocID="{F555E8BF-BC67-4789-970D-F94DBD88AF05}" presName="connectorText" presStyleLbl="sibTrans2D1" presStyleIdx="5" presStyleCnt="10"/>
      <dgm:spPr/>
    </dgm:pt>
    <dgm:pt modelId="{3E6340D6-7AFC-47EB-AF6F-966E08D80560}" type="pres">
      <dgm:prSet presAssocID="{86E92461-3B0C-4BB7-BBEB-75D6A6D07406}" presName="node" presStyleLbl="node1" presStyleIdx="6" presStyleCnt="10" custScaleX="112758">
        <dgm:presLayoutVars>
          <dgm:bulletEnabled val="1"/>
        </dgm:presLayoutVars>
      </dgm:prSet>
      <dgm:spPr/>
    </dgm:pt>
    <dgm:pt modelId="{28F68958-2311-4FDE-A77E-2433A368D26E}" type="pres">
      <dgm:prSet presAssocID="{B2109C08-2DC3-4E39-B123-3D8B504DFC85}" presName="sibTrans" presStyleLbl="sibTrans2D1" presStyleIdx="6" presStyleCnt="10"/>
      <dgm:spPr/>
    </dgm:pt>
    <dgm:pt modelId="{A6E34A97-D5B3-4665-B9DF-5467E4067CCC}" type="pres">
      <dgm:prSet presAssocID="{B2109C08-2DC3-4E39-B123-3D8B504DFC85}" presName="connectorText" presStyleLbl="sibTrans2D1" presStyleIdx="6" presStyleCnt="10"/>
      <dgm:spPr/>
    </dgm:pt>
    <dgm:pt modelId="{D1117994-B415-45A3-981D-604237A23BF2}" type="pres">
      <dgm:prSet presAssocID="{3101BDF8-80DD-4861-8E60-F48406916F7E}" presName="node" presStyleLbl="node1" presStyleIdx="7" presStyleCnt="10" custScaleX="118255">
        <dgm:presLayoutVars>
          <dgm:bulletEnabled val="1"/>
        </dgm:presLayoutVars>
      </dgm:prSet>
      <dgm:spPr/>
    </dgm:pt>
    <dgm:pt modelId="{9578B900-5D41-4D0A-AF5B-0DF25F0BBDCB}" type="pres">
      <dgm:prSet presAssocID="{12C0B48F-3036-4CDF-A701-7ADB0DAEAC8C}" presName="sibTrans" presStyleLbl="sibTrans2D1" presStyleIdx="7" presStyleCnt="10"/>
      <dgm:spPr/>
    </dgm:pt>
    <dgm:pt modelId="{3A2F7ADD-C73B-4447-A8E4-4F73426C3193}" type="pres">
      <dgm:prSet presAssocID="{12C0B48F-3036-4CDF-A701-7ADB0DAEAC8C}" presName="connectorText" presStyleLbl="sibTrans2D1" presStyleIdx="7" presStyleCnt="10"/>
      <dgm:spPr/>
    </dgm:pt>
    <dgm:pt modelId="{5ADBE7FC-455D-414F-8353-9C61EBEE396B}" type="pres">
      <dgm:prSet presAssocID="{2E5DB534-87DE-4378-A104-361F66524F1D}" presName="node" presStyleLbl="node1" presStyleIdx="8" presStyleCnt="10" custScaleX="121298">
        <dgm:presLayoutVars>
          <dgm:bulletEnabled val="1"/>
        </dgm:presLayoutVars>
      </dgm:prSet>
      <dgm:spPr/>
    </dgm:pt>
    <dgm:pt modelId="{C4581AB9-F8FB-4902-89AE-0D02ECA3FDDD}" type="pres">
      <dgm:prSet presAssocID="{4D68B124-AC8A-4EDB-9326-FC7BD20233A4}" presName="sibTrans" presStyleLbl="sibTrans2D1" presStyleIdx="8" presStyleCnt="10"/>
      <dgm:spPr/>
    </dgm:pt>
    <dgm:pt modelId="{6CD0A6DD-2BE5-45FC-98C1-2770F1ECBD9B}" type="pres">
      <dgm:prSet presAssocID="{4D68B124-AC8A-4EDB-9326-FC7BD20233A4}" presName="connectorText" presStyleLbl="sibTrans2D1" presStyleIdx="8" presStyleCnt="10"/>
      <dgm:spPr/>
    </dgm:pt>
    <dgm:pt modelId="{F84613CA-71A0-43A1-B1FA-BF035CA8AAB3}" type="pres">
      <dgm:prSet presAssocID="{C534F8EB-FBCF-49F4-BEBF-8E651F620C6F}" presName="node" presStyleLbl="node1" presStyleIdx="9" presStyleCnt="10" custScaleX="139594">
        <dgm:presLayoutVars>
          <dgm:bulletEnabled val="1"/>
        </dgm:presLayoutVars>
      </dgm:prSet>
      <dgm:spPr/>
    </dgm:pt>
    <dgm:pt modelId="{743501F8-6BE1-4788-AF78-D07B783651F9}" type="pres">
      <dgm:prSet presAssocID="{6BE3FB1A-2CB8-4A94-B992-B8CF25056285}" presName="sibTrans" presStyleLbl="sibTrans2D1" presStyleIdx="9" presStyleCnt="10"/>
      <dgm:spPr/>
    </dgm:pt>
    <dgm:pt modelId="{8611CA93-87E9-4A99-B95E-DE36979261A6}" type="pres">
      <dgm:prSet presAssocID="{6BE3FB1A-2CB8-4A94-B992-B8CF25056285}" presName="connectorText" presStyleLbl="sibTrans2D1" presStyleIdx="9" presStyleCnt="10"/>
      <dgm:spPr/>
    </dgm:pt>
  </dgm:ptLst>
  <dgm:cxnLst>
    <dgm:cxn modelId="{16560302-C5C1-4B9B-98E6-6428C3B82883}" type="presOf" srcId="{9FC702A3-0DB8-4505-A6FD-18E93F040F49}" destId="{BC37C4DF-F9D8-421F-9220-F30CAA73C328}" srcOrd="0" destOrd="0" presId="urn:microsoft.com/office/officeart/2005/8/layout/cycle2"/>
    <dgm:cxn modelId="{01C8A704-5C57-41ED-A4C2-0AE6BBFB40F1}" type="presOf" srcId="{C00F6BD2-1F96-4707-900A-E2B043B5F571}" destId="{128AB39A-C7A7-4DCB-B51B-1056C2AB1868}" srcOrd="1" destOrd="0" presId="urn:microsoft.com/office/officeart/2005/8/layout/cycle2"/>
    <dgm:cxn modelId="{CE253110-2CA7-4EA1-8F29-268FFEEDECA8}" type="presOf" srcId="{12C0B48F-3036-4CDF-A701-7ADB0DAEAC8C}" destId="{3A2F7ADD-C73B-4447-A8E4-4F73426C3193}" srcOrd="1" destOrd="0" presId="urn:microsoft.com/office/officeart/2005/8/layout/cycle2"/>
    <dgm:cxn modelId="{3494AB22-2459-4EE1-9B4C-6ED7DACA5FD9}" type="presOf" srcId="{C2FF7242-7A92-4EA0-8529-CE8A064B1909}" destId="{07B3600B-593E-4D42-928D-008AD7251E90}" srcOrd="0" destOrd="0" presId="urn:microsoft.com/office/officeart/2005/8/layout/cycle2"/>
    <dgm:cxn modelId="{495FB325-A9AC-4593-AD4B-45A419A4940D}" type="presOf" srcId="{B2109C08-2DC3-4E39-B123-3D8B504DFC85}" destId="{28F68958-2311-4FDE-A77E-2433A368D26E}" srcOrd="0" destOrd="0" presId="urn:microsoft.com/office/officeart/2005/8/layout/cycle2"/>
    <dgm:cxn modelId="{5520AB2C-C4A7-4780-9615-2F5A5204E20B}" type="presOf" srcId="{826F157D-9500-470A-971B-D4A9FAB6D572}" destId="{F7C0C6BA-9D83-486E-8E82-006EC00E2BC5}" srcOrd="0" destOrd="0" presId="urn:microsoft.com/office/officeart/2005/8/layout/cycle2"/>
    <dgm:cxn modelId="{A1F4F62D-F08F-4581-A459-2A3D79FE100F}" type="presOf" srcId="{BF9F45DB-92FF-4336-BB6A-021CA92AC8F8}" destId="{1B2A83E6-5EF3-475E-A49E-A93F43B93DDD}" srcOrd="1" destOrd="0" presId="urn:microsoft.com/office/officeart/2005/8/layout/cycle2"/>
    <dgm:cxn modelId="{D3636230-B131-4DC8-BC80-071D0469137C}" type="presOf" srcId="{497938FB-5B1E-4DB0-A80E-8366792384CF}" destId="{E7E33EF0-3D6F-4B01-84AA-510BB8E639B4}" srcOrd="1" destOrd="0" presId="urn:microsoft.com/office/officeart/2005/8/layout/cycle2"/>
    <dgm:cxn modelId="{2B3DE531-7FAA-4B19-91B0-EC7FF8D2EFFE}" type="presOf" srcId="{F555E8BF-BC67-4789-970D-F94DBD88AF05}" destId="{60AA9494-82D6-4FF2-B814-E3A341B70FEB}" srcOrd="1" destOrd="0" presId="urn:microsoft.com/office/officeart/2005/8/layout/cycle2"/>
    <dgm:cxn modelId="{EC68E335-06A7-4272-A9E5-C76738C7BDA9}" type="presOf" srcId="{5D2B6835-AEC1-4902-87E0-C3253187C55F}" destId="{E930F950-C523-4837-9FD2-D939CBF83A64}" srcOrd="0" destOrd="0" presId="urn:microsoft.com/office/officeart/2005/8/layout/cycle2"/>
    <dgm:cxn modelId="{5882573A-1709-4DC1-B10B-1F8D9E43E9FE}" type="presOf" srcId="{0ECE0A92-7B28-48DE-9F1B-F8D895245DCD}" destId="{953A573B-1D8F-4ACF-9289-AD8CF7A28025}" srcOrd="0" destOrd="0" presId="urn:microsoft.com/office/officeart/2005/8/layout/cycle2"/>
    <dgm:cxn modelId="{9E515241-CE8D-48FC-A801-10B0B09FD48F}" type="presOf" srcId="{6BE3FB1A-2CB8-4A94-B992-B8CF25056285}" destId="{743501F8-6BE1-4788-AF78-D07B783651F9}" srcOrd="0" destOrd="0" presId="urn:microsoft.com/office/officeart/2005/8/layout/cycle2"/>
    <dgm:cxn modelId="{D4920645-E05E-441E-BFE7-0B634CFDAD2C}" type="presOf" srcId="{F555E8BF-BC67-4789-970D-F94DBD88AF05}" destId="{819ADF47-8960-4C50-93A8-9D89422C3058}" srcOrd="0" destOrd="0" presId="urn:microsoft.com/office/officeart/2005/8/layout/cycle2"/>
    <dgm:cxn modelId="{1A95F14C-168C-4085-AD3E-913BCC559796}" srcId="{826F157D-9500-470A-971B-D4A9FAB6D572}" destId="{10326246-53DA-4364-AE3A-5F18D9A3CD94}" srcOrd="2" destOrd="0" parTransId="{914EC706-B81E-40DE-9005-8FCA46A75397}" sibTransId="{497938FB-5B1E-4DB0-A80E-8366792384CF}"/>
    <dgm:cxn modelId="{DA88796F-D160-4B5D-BDD3-86C8D86E3AC9}" type="presOf" srcId="{BF9F45DB-92FF-4336-BB6A-021CA92AC8F8}" destId="{A2E46262-3CF8-44CE-BB08-D5FC2F8F0C47}" srcOrd="0" destOrd="0" presId="urn:microsoft.com/office/officeart/2005/8/layout/cycle2"/>
    <dgm:cxn modelId="{22D11750-485B-44FC-A1AD-78D00B5B56F8}" srcId="{826F157D-9500-470A-971B-D4A9FAB6D572}" destId="{2E5DB534-87DE-4378-A104-361F66524F1D}" srcOrd="8" destOrd="0" parTransId="{AA4F106A-75B5-48A7-AF51-E64D08306F86}" sibTransId="{4D68B124-AC8A-4EDB-9326-FC7BD20233A4}"/>
    <dgm:cxn modelId="{6BA9A570-11C1-4899-AA86-F54FF187D31A}" srcId="{826F157D-9500-470A-971B-D4A9FAB6D572}" destId="{03F08AA1-AA9C-4D31-A5B8-A0C334BAEB90}" srcOrd="3" destOrd="0" parTransId="{8A74F0D4-3F95-47E9-8C9E-26D9AF1BD24F}" sibTransId="{19F3B234-83DA-4AD9-8D44-B97CA23E03C7}"/>
    <dgm:cxn modelId="{08806E56-2863-4A54-A0E3-1F1AE2CE127D}" srcId="{826F157D-9500-470A-971B-D4A9FAB6D572}" destId="{6B7AC4B3-704C-4CE5-8B57-ED451964A400}" srcOrd="1" destOrd="0" parTransId="{EB61B88B-0B9E-47D4-B568-7CE56581D897}" sibTransId="{C00F6BD2-1F96-4707-900A-E2B043B5F571}"/>
    <dgm:cxn modelId="{E959B88C-4CD9-4C69-A198-4334F0C7B2C6}" srcId="{826F157D-9500-470A-971B-D4A9FAB6D572}" destId="{86E92461-3B0C-4BB7-BBEB-75D6A6D07406}" srcOrd="6" destOrd="0" parTransId="{E04CEA44-55D5-4742-A56B-D35E41A81979}" sibTransId="{B2109C08-2DC3-4E39-B123-3D8B504DFC85}"/>
    <dgm:cxn modelId="{7AE6B88E-2BEE-4EF4-93DA-8644293BD8CC}" type="presOf" srcId="{03F08AA1-AA9C-4D31-A5B8-A0C334BAEB90}" destId="{A9FC412A-C500-4DD8-BB35-E712B225F750}" srcOrd="0" destOrd="0" presId="urn:microsoft.com/office/officeart/2005/8/layout/cycle2"/>
    <dgm:cxn modelId="{83EC6291-C0D2-4EA7-8899-A45D0881EA93}" type="presOf" srcId="{3101BDF8-80DD-4861-8E60-F48406916F7E}" destId="{D1117994-B415-45A3-981D-604237A23BF2}" srcOrd="0" destOrd="0" presId="urn:microsoft.com/office/officeart/2005/8/layout/cycle2"/>
    <dgm:cxn modelId="{66441C95-7885-4082-AFAE-62F0603881C5}" type="presOf" srcId="{6BE3FB1A-2CB8-4A94-B992-B8CF25056285}" destId="{8611CA93-87E9-4A99-B95E-DE36979261A6}" srcOrd="1" destOrd="0" presId="urn:microsoft.com/office/officeart/2005/8/layout/cycle2"/>
    <dgm:cxn modelId="{8B8F7596-CDBF-4F73-9E26-EA39AA6D9A77}" type="presOf" srcId="{19F3B234-83DA-4AD9-8D44-B97CA23E03C7}" destId="{0E8779F4-773E-4F8F-A045-BEFF92C76253}" srcOrd="1" destOrd="0" presId="urn:microsoft.com/office/officeart/2005/8/layout/cycle2"/>
    <dgm:cxn modelId="{2CF1149D-465D-4D1E-9455-A810C43FF318}" type="presOf" srcId="{C2FF7242-7A92-4EA0-8529-CE8A064B1909}" destId="{112F22E0-DD42-4BAE-841F-8D2413C25009}" srcOrd="1" destOrd="0" presId="urn:microsoft.com/office/officeart/2005/8/layout/cycle2"/>
    <dgm:cxn modelId="{7D9EEBA1-A39F-4414-A46B-D4A6A71355F3}" srcId="{826F157D-9500-470A-971B-D4A9FAB6D572}" destId="{5D2B6835-AEC1-4902-87E0-C3253187C55F}" srcOrd="0" destOrd="0" parTransId="{42C38224-F72E-4C9C-8BEC-79BE2011FF6A}" sibTransId="{BF9F45DB-92FF-4336-BB6A-021CA92AC8F8}"/>
    <dgm:cxn modelId="{1434EFA5-962A-4F3F-B0D0-96413628DF8B}" type="presOf" srcId="{497938FB-5B1E-4DB0-A80E-8366792384CF}" destId="{1DC6FCE2-DE3D-4FCF-ACA9-2D16548970AA}" srcOrd="0" destOrd="0" presId="urn:microsoft.com/office/officeart/2005/8/layout/cycle2"/>
    <dgm:cxn modelId="{7FB54FA9-837A-4DF6-B8AF-81B8D3736ED5}" type="presOf" srcId="{C534F8EB-FBCF-49F4-BEBF-8E651F620C6F}" destId="{F84613CA-71A0-43A1-B1FA-BF035CA8AAB3}" srcOrd="0" destOrd="0" presId="urn:microsoft.com/office/officeart/2005/8/layout/cycle2"/>
    <dgm:cxn modelId="{AFD5B5AB-F781-4345-AA68-066E251E883D}" type="presOf" srcId="{86E92461-3B0C-4BB7-BBEB-75D6A6D07406}" destId="{3E6340D6-7AFC-47EB-AF6F-966E08D80560}" srcOrd="0" destOrd="0" presId="urn:microsoft.com/office/officeart/2005/8/layout/cycle2"/>
    <dgm:cxn modelId="{9A5D55B9-016E-430B-8FDB-8358C7165B34}" srcId="{826F157D-9500-470A-971B-D4A9FAB6D572}" destId="{0ECE0A92-7B28-48DE-9F1B-F8D895245DCD}" srcOrd="4" destOrd="0" parTransId="{EEDE806E-4873-4BB3-A27C-DA43DE2F22B6}" sibTransId="{C2FF7242-7A92-4EA0-8529-CE8A064B1909}"/>
    <dgm:cxn modelId="{976552C2-53E7-4BD3-A6BF-CB21AFF501B9}" type="presOf" srcId="{6B7AC4B3-704C-4CE5-8B57-ED451964A400}" destId="{1B5FF1DC-A0BD-4176-8A1B-5A2C01522028}" srcOrd="0" destOrd="0" presId="urn:microsoft.com/office/officeart/2005/8/layout/cycle2"/>
    <dgm:cxn modelId="{EAA6C8C5-0FF4-4E84-92CC-EF28DBBAC8B1}" type="presOf" srcId="{B2109C08-2DC3-4E39-B123-3D8B504DFC85}" destId="{A6E34A97-D5B3-4665-B9DF-5467E4067CCC}" srcOrd="1" destOrd="0" presId="urn:microsoft.com/office/officeart/2005/8/layout/cycle2"/>
    <dgm:cxn modelId="{F66EDBCA-7039-4E73-9CB3-36A73D90B830}" type="presOf" srcId="{2E5DB534-87DE-4378-A104-361F66524F1D}" destId="{5ADBE7FC-455D-414F-8353-9C61EBEE396B}" srcOrd="0" destOrd="0" presId="urn:microsoft.com/office/officeart/2005/8/layout/cycle2"/>
    <dgm:cxn modelId="{DB8EA7D2-F2CC-49D0-8493-2195F93814CC}" srcId="{826F157D-9500-470A-971B-D4A9FAB6D572}" destId="{C534F8EB-FBCF-49F4-BEBF-8E651F620C6F}" srcOrd="9" destOrd="0" parTransId="{D042B158-3958-431B-BF70-407EEFB10B7A}" sibTransId="{6BE3FB1A-2CB8-4A94-B992-B8CF25056285}"/>
    <dgm:cxn modelId="{AC6AFBD4-DD4B-4699-A30F-61FDF0A82061}" type="presOf" srcId="{4D68B124-AC8A-4EDB-9326-FC7BD20233A4}" destId="{C4581AB9-F8FB-4902-89AE-0D02ECA3FDDD}" srcOrd="0" destOrd="0" presId="urn:microsoft.com/office/officeart/2005/8/layout/cycle2"/>
    <dgm:cxn modelId="{A0178CD9-046E-47B2-9FF3-EE81D4A80F76}" type="presOf" srcId="{C00F6BD2-1F96-4707-900A-E2B043B5F571}" destId="{682E7888-B080-43FE-AF8D-228300C7A1D8}" srcOrd="0" destOrd="0" presId="urn:microsoft.com/office/officeart/2005/8/layout/cycle2"/>
    <dgm:cxn modelId="{D26CADE1-CC92-4FE1-8740-536AD77CA570}" type="presOf" srcId="{10326246-53DA-4364-AE3A-5F18D9A3CD94}" destId="{CB444E80-7FF6-4697-A8D3-B4F12882465F}" srcOrd="0" destOrd="0" presId="urn:microsoft.com/office/officeart/2005/8/layout/cycle2"/>
    <dgm:cxn modelId="{8521AEE2-9932-4993-A2AE-1067E499EC01}" type="presOf" srcId="{12C0B48F-3036-4CDF-A701-7ADB0DAEAC8C}" destId="{9578B900-5D41-4D0A-AF5B-0DF25F0BBDCB}" srcOrd="0" destOrd="0" presId="urn:microsoft.com/office/officeart/2005/8/layout/cycle2"/>
    <dgm:cxn modelId="{54D934E7-40BA-4CA1-AA4A-106E4F2CE277}" type="presOf" srcId="{19F3B234-83DA-4AD9-8D44-B97CA23E03C7}" destId="{B41CC39D-9D6D-4F8A-9BDE-3C51C6D8B56C}" srcOrd="0" destOrd="0" presId="urn:microsoft.com/office/officeart/2005/8/layout/cycle2"/>
    <dgm:cxn modelId="{A7B9B5EF-542F-4FE9-8F04-615F76394A73}" type="presOf" srcId="{4D68B124-AC8A-4EDB-9326-FC7BD20233A4}" destId="{6CD0A6DD-2BE5-45FC-98C1-2770F1ECBD9B}" srcOrd="1" destOrd="0" presId="urn:microsoft.com/office/officeart/2005/8/layout/cycle2"/>
    <dgm:cxn modelId="{DC8953F3-0B3B-4C17-B99E-8880C18B19E4}" srcId="{826F157D-9500-470A-971B-D4A9FAB6D572}" destId="{3101BDF8-80DD-4861-8E60-F48406916F7E}" srcOrd="7" destOrd="0" parTransId="{4FCE53B5-0ED7-4693-8C83-F84187D97096}" sibTransId="{12C0B48F-3036-4CDF-A701-7ADB0DAEAC8C}"/>
    <dgm:cxn modelId="{E5A785FC-D3A0-4B7C-8725-C351FF1E1DA0}" srcId="{826F157D-9500-470A-971B-D4A9FAB6D572}" destId="{9FC702A3-0DB8-4505-A6FD-18E93F040F49}" srcOrd="5" destOrd="0" parTransId="{1181E4D5-4293-4DBA-828F-CB7ED19FA241}" sibTransId="{F555E8BF-BC67-4789-970D-F94DBD88AF05}"/>
    <dgm:cxn modelId="{4D5C5815-0FDC-42B5-A5E7-E9A68F4AB024}" type="presParOf" srcId="{F7C0C6BA-9D83-486E-8E82-006EC00E2BC5}" destId="{E930F950-C523-4837-9FD2-D939CBF83A64}" srcOrd="0" destOrd="0" presId="urn:microsoft.com/office/officeart/2005/8/layout/cycle2"/>
    <dgm:cxn modelId="{FA85C244-0BFC-455C-BC7E-FB1A4A424F2A}" type="presParOf" srcId="{F7C0C6BA-9D83-486E-8E82-006EC00E2BC5}" destId="{A2E46262-3CF8-44CE-BB08-D5FC2F8F0C47}" srcOrd="1" destOrd="0" presId="urn:microsoft.com/office/officeart/2005/8/layout/cycle2"/>
    <dgm:cxn modelId="{41760BC7-21A6-424D-9E24-D22EA82A622D}" type="presParOf" srcId="{A2E46262-3CF8-44CE-BB08-D5FC2F8F0C47}" destId="{1B2A83E6-5EF3-475E-A49E-A93F43B93DDD}" srcOrd="0" destOrd="0" presId="urn:microsoft.com/office/officeart/2005/8/layout/cycle2"/>
    <dgm:cxn modelId="{B24024AA-01BC-46D6-86C9-077B53EBE139}" type="presParOf" srcId="{F7C0C6BA-9D83-486E-8E82-006EC00E2BC5}" destId="{1B5FF1DC-A0BD-4176-8A1B-5A2C01522028}" srcOrd="2" destOrd="0" presId="urn:microsoft.com/office/officeart/2005/8/layout/cycle2"/>
    <dgm:cxn modelId="{FDB64323-A2AB-4A11-A262-9BA54853BA53}" type="presParOf" srcId="{F7C0C6BA-9D83-486E-8E82-006EC00E2BC5}" destId="{682E7888-B080-43FE-AF8D-228300C7A1D8}" srcOrd="3" destOrd="0" presId="urn:microsoft.com/office/officeart/2005/8/layout/cycle2"/>
    <dgm:cxn modelId="{22AB2B0D-2945-4AA9-A390-4B512FB8E18F}" type="presParOf" srcId="{682E7888-B080-43FE-AF8D-228300C7A1D8}" destId="{128AB39A-C7A7-4DCB-B51B-1056C2AB1868}" srcOrd="0" destOrd="0" presId="urn:microsoft.com/office/officeart/2005/8/layout/cycle2"/>
    <dgm:cxn modelId="{E0722D4E-FA62-4A61-9ED5-DB967A71B6DF}" type="presParOf" srcId="{F7C0C6BA-9D83-486E-8E82-006EC00E2BC5}" destId="{CB444E80-7FF6-4697-A8D3-B4F12882465F}" srcOrd="4" destOrd="0" presId="urn:microsoft.com/office/officeart/2005/8/layout/cycle2"/>
    <dgm:cxn modelId="{3894CDBD-542A-40B8-A8D3-7C8AB4C96DB8}" type="presParOf" srcId="{F7C0C6BA-9D83-486E-8E82-006EC00E2BC5}" destId="{1DC6FCE2-DE3D-4FCF-ACA9-2D16548970AA}" srcOrd="5" destOrd="0" presId="urn:microsoft.com/office/officeart/2005/8/layout/cycle2"/>
    <dgm:cxn modelId="{C31A93E1-0711-4525-BAE4-C40E21F4F68C}" type="presParOf" srcId="{1DC6FCE2-DE3D-4FCF-ACA9-2D16548970AA}" destId="{E7E33EF0-3D6F-4B01-84AA-510BB8E639B4}" srcOrd="0" destOrd="0" presId="urn:microsoft.com/office/officeart/2005/8/layout/cycle2"/>
    <dgm:cxn modelId="{0976F4D5-7DB8-43E4-A041-4063E5CEC550}" type="presParOf" srcId="{F7C0C6BA-9D83-486E-8E82-006EC00E2BC5}" destId="{A9FC412A-C500-4DD8-BB35-E712B225F750}" srcOrd="6" destOrd="0" presId="urn:microsoft.com/office/officeart/2005/8/layout/cycle2"/>
    <dgm:cxn modelId="{9D496C23-E43D-4600-AF13-69367EFB3AE7}" type="presParOf" srcId="{F7C0C6BA-9D83-486E-8E82-006EC00E2BC5}" destId="{B41CC39D-9D6D-4F8A-9BDE-3C51C6D8B56C}" srcOrd="7" destOrd="0" presId="urn:microsoft.com/office/officeart/2005/8/layout/cycle2"/>
    <dgm:cxn modelId="{26BDF6DC-B47F-48C8-8963-A0F90B542EDB}" type="presParOf" srcId="{B41CC39D-9D6D-4F8A-9BDE-3C51C6D8B56C}" destId="{0E8779F4-773E-4F8F-A045-BEFF92C76253}" srcOrd="0" destOrd="0" presId="urn:microsoft.com/office/officeart/2005/8/layout/cycle2"/>
    <dgm:cxn modelId="{E3F1F510-A4E9-49F7-A60C-39A1905D0329}" type="presParOf" srcId="{F7C0C6BA-9D83-486E-8E82-006EC00E2BC5}" destId="{953A573B-1D8F-4ACF-9289-AD8CF7A28025}" srcOrd="8" destOrd="0" presId="urn:microsoft.com/office/officeart/2005/8/layout/cycle2"/>
    <dgm:cxn modelId="{04E0190C-CA16-49CD-AE97-B2166D0A3B7D}" type="presParOf" srcId="{F7C0C6BA-9D83-486E-8E82-006EC00E2BC5}" destId="{07B3600B-593E-4D42-928D-008AD7251E90}" srcOrd="9" destOrd="0" presId="urn:microsoft.com/office/officeart/2005/8/layout/cycle2"/>
    <dgm:cxn modelId="{D517EA5B-1CC0-4980-80AB-C709D05B5241}" type="presParOf" srcId="{07B3600B-593E-4D42-928D-008AD7251E90}" destId="{112F22E0-DD42-4BAE-841F-8D2413C25009}" srcOrd="0" destOrd="0" presId="urn:microsoft.com/office/officeart/2005/8/layout/cycle2"/>
    <dgm:cxn modelId="{F1DA8A12-2881-4EBA-B444-90A6C393BD39}" type="presParOf" srcId="{F7C0C6BA-9D83-486E-8E82-006EC00E2BC5}" destId="{BC37C4DF-F9D8-421F-9220-F30CAA73C328}" srcOrd="10" destOrd="0" presId="urn:microsoft.com/office/officeart/2005/8/layout/cycle2"/>
    <dgm:cxn modelId="{03666335-1775-4BB4-AADE-CC60DED20881}" type="presParOf" srcId="{F7C0C6BA-9D83-486E-8E82-006EC00E2BC5}" destId="{819ADF47-8960-4C50-93A8-9D89422C3058}" srcOrd="11" destOrd="0" presId="urn:microsoft.com/office/officeart/2005/8/layout/cycle2"/>
    <dgm:cxn modelId="{85FCDED9-AA79-46AD-AD45-E5B5529BF965}" type="presParOf" srcId="{819ADF47-8960-4C50-93A8-9D89422C3058}" destId="{60AA9494-82D6-4FF2-B814-E3A341B70FEB}" srcOrd="0" destOrd="0" presId="urn:microsoft.com/office/officeart/2005/8/layout/cycle2"/>
    <dgm:cxn modelId="{9AE54A5D-62C4-49CC-B8E4-ECF42E73AD1F}" type="presParOf" srcId="{F7C0C6BA-9D83-486E-8E82-006EC00E2BC5}" destId="{3E6340D6-7AFC-47EB-AF6F-966E08D80560}" srcOrd="12" destOrd="0" presId="urn:microsoft.com/office/officeart/2005/8/layout/cycle2"/>
    <dgm:cxn modelId="{AB0265BE-25C0-4F37-9D76-0F851F23E69D}" type="presParOf" srcId="{F7C0C6BA-9D83-486E-8E82-006EC00E2BC5}" destId="{28F68958-2311-4FDE-A77E-2433A368D26E}" srcOrd="13" destOrd="0" presId="urn:microsoft.com/office/officeart/2005/8/layout/cycle2"/>
    <dgm:cxn modelId="{0F7D53E6-4850-4F3E-AF0A-78643BF2D19B}" type="presParOf" srcId="{28F68958-2311-4FDE-A77E-2433A368D26E}" destId="{A6E34A97-D5B3-4665-B9DF-5467E4067CCC}" srcOrd="0" destOrd="0" presId="urn:microsoft.com/office/officeart/2005/8/layout/cycle2"/>
    <dgm:cxn modelId="{A2211B98-AADE-4925-8A61-21FBD60920D9}" type="presParOf" srcId="{F7C0C6BA-9D83-486E-8E82-006EC00E2BC5}" destId="{D1117994-B415-45A3-981D-604237A23BF2}" srcOrd="14" destOrd="0" presId="urn:microsoft.com/office/officeart/2005/8/layout/cycle2"/>
    <dgm:cxn modelId="{D115528A-F74E-40BD-B979-A8AEB1E85683}" type="presParOf" srcId="{F7C0C6BA-9D83-486E-8E82-006EC00E2BC5}" destId="{9578B900-5D41-4D0A-AF5B-0DF25F0BBDCB}" srcOrd="15" destOrd="0" presId="urn:microsoft.com/office/officeart/2005/8/layout/cycle2"/>
    <dgm:cxn modelId="{1A9865FD-D5C8-4176-94B0-3F452A4B5091}" type="presParOf" srcId="{9578B900-5D41-4D0A-AF5B-0DF25F0BBDCB}" destId="{3A2F7ADD-C73B-4447-A8E4-4F73426C3193}" srcOrd="0" destOrd="0" presId="urn:microsoft.com/office/officeart/2005/8/layout/cycle2"/>
    <dgm:cxn modelId="{860DCC45-16D7-46A7-B1CF-789AB1330ED9}" type="presParOf" srcId="{F7C0C6BA-9D83-486E-8E82-006EC00E2BC5}" destId="{5ADBE7FC-455D-414F-8353-9C61EBEE396B}" srcOrd="16" destOrd="0" presId="urn:microsoft.com/office/officeart/2005/8/layout/cycle2"/>
    <dgm:cxn modelId="{C5A54067-66FE-42E7-99AA-293A9FD0B189}" type="presParOf" srcId="{F7C0C6BA-9D83-486E-8E82-006EC00E2BC5}" destId="{C4581AB9-F8FB-4902-89AE-0D02ECA3FDDD}" srcOrd="17" destOrd="0" presId="urn:microsoft.com/office/officeart/2005/8/layout/cycle2"/>
    <dgm:cxn modelId="{837500CE-DC73-4E7B-8C32-75520EA6DF6C}" type="presParOf" srcId="{C4581AB9-F8FB-4902-89AE-0D02ECA3FDDD}" destId="{6CD0A6DD-2BE5-45FC-98C1-2770F1ECBD9B}" srcOrd="0" destOrd="0" presId="urn:microsoft.com/office/officeart/2005/8/layout/cycle2"/>
    <dgm:cxn modelId="{37945AC0-C0F2-4B3C-B431-141450121159}" type="presParOf" srcId="{F7C0C6BA-9D83-486E-8E82-006EC00E2BC5}" destId="{F84613CA-71A0-43A1-B1FA-BF035CA8AAB3}" srcOrd="18" destOrd="0" presId="urn:microsoft.com/office/officeart/2005/8/layout/cycle2"/>
    <dgm:cxn modelId="{21C9F12C-1A75-45C9-B666-C5F18DB469EE}" type="presParOf" srcId="{F7C0C6BA-9D83-486E-8E82-006EC00E2BC5}" destId="{743501F8-6BE1-4788-AF78-D07B783651F9}" srcOrd="19" destOrd="0" presId="urn:microsoft.com/office/officeart/2005/8/layout/cycle2"/>
    <dgm:cxn modelId="{0FB225FA-FAF9-413D-A990-CE758132E8BB}" type="presParOf" srcId="{743501F8-6BE1-4788-AF78-D07B783651F9}" destId="{8611CA93-87E9-4A99-B95E-DE36979261A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0202F2-D494-40EB-BDCF-DC2CF51F1CC9}"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02E62656-AF63-47B5-988D-8C3F52B3CCF7}">
      <dgm:prSet phldrT="[Text]" custT="1"/>
      <dgm:spPr/>
      <dgm:t>
        <a:bodyPr/>
        <a:lstStyle/>
        <a:p>
          <a:r>
            <a:rPr lang="en-US" sz="3200" b="1" dirty="0">
              <a:solidFill>
                <a:srgbClr val="FF0000"/>
              </a:solidFill>
              <a:latin typeface="Times New Roman" panose="02020603050405020304" pitchFamily="18" charset="0"/>
              <a:cs typeface="Times New Roman" panose="02020603050405020304" pitchFamily="18" charset="0"/>
            </a:rPr>
            <a:t>12-Classification of test items</a:t>
          </a:r>
        </a:p>
      </dgm:t>
    </dgm:pt>
    <dgm:pt modelId="{118FD6F8-A173-45BA-8839-280662836238}" type="parTrans" cxnId="{D10CF555-516C-42B4-B002-D50DC74DE6A5}">
      <dgm:prSet/>
      <dgm:spPr/>
      <dgm:t>
        <a:bodyPr/>
        <a:lstStyle/>
        <a:p>
          <a:endParaRPr lang="en-US"/>
        </a:p>
      </dgm:t>
    </dgm:pt>
    <dgm:pt modelId="{55540270-A9AB-4421-971D-62895BC3C508}" type="sibTrans" cxnId="{D10CF555-516C-42B4-B002-D50DC74DE6A5}">
      <dgm:prSet/>
      <dgm:spPr/>
      <dgm:t>
        <a:bodyPr/>
        <a:lstStyle/>
        <a:p>
          <a:endParaRPr lang="en-US"/>
        </a:p>
      </dgm:t>
    </dgm:pt>
    <dgm:pt modelId="{88069CA2-8176-4873-97C9-878116478E47}">
      <dgm:prSet phldrT="[Text]" custT="1"/>
      <dgm:spPr/>
      <dgm:t>
        <a:bodyPr/>
        <a:lstStyle/>
        <a:p>
          <a:pPr algn="ctr"/>
          <a:r>
            <a:rPr lang="en-US" sz="2000" b="1" dirty="0">
              <a:latin typeface="Times New Roman" panose="02020603050405020304" pitchFamily="18" charset="0"/>
              <a:cs typeface="Times New Roman" panose="02020603050405020304" pitchFamily="18" charset="0"/>
            </a:rPr>
            <a:t> According  to how they are </a:t>
          </a:r>
          <a:r>
            <a:rPr lang="en-US" sz="2400" b="1" dirty="0">
              <a:solidFill>
                <a:srgbClr val="FF0000"/>
              </a:solidFill>
              <a:latin typeface="Times New Roman" panose="02020603050405020304" pitchFamily="18" charset="0"/>
              <a:cs typeface="Times New Roman" panose="02020603050405020304" pitchFamily="18" charset="0"/>
            </a:rPr>
            <a:t>scored</a:t>
          </a:r>
          <a:r>
            <a:rPr lang="en-US" sz="2000" b="1" dirty="0">
              <a:latin typeface="Times New Roman" panose="02020603050405020304" pitchFamily="18" charset="0"/>
              <a:cs typeface="Times New Roman" panose="02020603050405020304" pitchFamily="18" charset="0"/>
            </a:rPr>
            <a:t> </a:t>
          </a:r>
        </a:p>
      </dgm:t>
    </dgm:pt>
    <dgm:pt modelId="{AB096D97-DC9B-4634-9ED1-FF1593577455}" type="parTrans" cxnId="{F6B62A89-FF6F-4ED8-8F80-F2C4E988ADBD}">
      <dgm:prSet/>
      <dgm:spPr/>
      <dgm:t>
        <a:bodyPr/>
        <a:lstStyle/>
        <a:p>
          <a:endParaRPr lang="en-US"/>
        </a:p>
      </dgm:t>
    </dgm:pt>
    <dgm:pt modelId="{074E4EC7-310E-4403-B243-C702231C9C73}" type="sibTrans" cxnId="{F6B62A89-FF6F-4ED8-8F80-F2C4E988ADBD}">
      <dgm:prSet/>
      <dgm:spPr/>
      <dgm:t>
        <a:bodyPr/>
        <a:lstStyle/>
        <a:p>
          <a:endParaRPr lang="en-US"/>
        </a:p>
      </dgm:t>
    </dgm:pt>
    <dgm:pt modelId="{5B21B484-EBF1-42B2-960D-B0591CC90C0F}">
      <dgm:prSet phldrT="[Text]" custT="1"/>
      <dgm:spPr/>
      <dgm:t>
        <a:bodyPr/>
        <a:lstStyle/>
        <a:p>
          <a:r>
            <a:rPr lang="en-US" sz="2400" b="1" dirty="0">
              <a:solidFill>
                <a:srgbClr val="FF0000"/>
              </a:solidFill>
              <a:latin typeface="Times New Roman" panose="02020603050405020304" pitchFamily="18" charset="0"/>
              <a:cs typeface="Times New Roman" panose="02020603050405020304" pitchFamily="18" charset="0"/>
            </a:rPr>
            <a:t>objectively </a:t>
          </a:r>
          <a:endParaRPr lang="en-US" sz="2400" dirty="0">
            <a:solidFill>
              <a:srgbClr val="FF0000"/>
            </a:solidFill>
            <a:latin typeface="Times New Roman" panose="02020603050405020304" pitchFamily="18" charset="0"/>
            <a:cs typeface="Times New Roman" panose="02020603050405020304" pitchFamily="18" charset="0"/>
          </a:endParaRPr>
        </a:p>
      </dgm:t>
    </dgm:pt>
    <dgm:pt modelId="{9DD8E2D7-D517-481A-A8C5-FBCF241BA539}" type="parTrans" cxnId="{64C971EE-CD65-418C-8C9E-424CC09A8095}">
      <dgm:prSet/>
      <dgm:spPr/>
      <dgm:t>
        <a:bodyPr/>
        <a:lstStyle/>
        <a:p>
          <a:endParaRPr lang="en-US"/>
        </a:p>
      </dgm:t>
    </dgm:pt>
    <dgm:pt modelId="{FA26E1AF-55EA-4EC6-8B3E-6428DAB77048}" type="sibTrans" cxnId="{64C971EE-CD65-418C-8C9E-424CC09A8095}">
      <dgm:prSet/>
      <dgm:spPr/>
      <dgm:t>
        <a:bodyPr/>
        <a:lstStyle/>
        <a:p>
          <a:endParaRPr lang="en-US"/>
        </a:p>
      </dgm:t>
    </dgm:pt>
    <dgm:pt modelId="{59301292-7FFE-4AD3-A706-500063E5153B}">
      <dgm:prSet phldrT="[Text]" custT="1"/>
      <dgm:spPr/>
      <dgm:t>
        <a:bodyPr/>
        <a:lstStyle/>
        <a:p>
          <a:r>
            <a:rPr lang="en-US" sz="2400" b="1" dirty="0">
              <a:solidFill>
                <a:srgbClr val="FF0000"/>
              </a:solidFill>
              <a:latin typeface="Times New Roman" panose="02020603050405020304" pitchFamily="18" charset="0"/>
              <a:cs typeface="Times New Roman" panose="02020603050405020304" pitchFamily="18" charset="0"/>
            </a:rPr>
            <a:t>subjectively</a:t>
          </a:r>
          <a:r>
            <a:rPr lang="en-US" sz="2400" dirty="0">
              <a:solidFill>
                <a:srgbClr val="FF0000"/>
              </a:solidFill>
              <a:latin typeface="Times New Roman" panose="02020603050405020304" pitchFamily="18" charset="0"/>
              <a:cs typeface="Times New Roman" panose="02020603050405020304" pitchFamily="18" charset="0"/>
            </a:rPr>
            <a:t> </a:t>
          </a:r>
        </a:p>
      </dgm:t>
    </dgm:pt>
    <dgm:pt modelId="{06BCDE95-7657-49E5-94D7-3227A2FA48C7}" type="parTrans" cxnId="{4D64C634-9B88-414D-A5E5-021C1286A9FC}">
      <dgm:prSet/>
      <dgm:spPr/>
      <dgm:t>
        <a:bodyPr/>
        <a:lstStyle/>
        <a:p>
          <a:endParaRPr lang="en-US"/>
        </a:p>
      </dgm:t>
    </dgm:pt>
    <dgm:pt modelId="{1583A802-2836-4A96-9A5E-9CD4F9B88B90}" type="sibTrans" cxnId="{4D64C634-9B88-414D-A5E5-021C1286A9FC}">
      <dgm:prSet/>
      <dgm:spPr/>
      <dgm:t>
        <a:bodyPr/>
        <a:lstStyle/>
        <a:p>
          <a:endParaRPr lang="en-US"/>
        </a:p>
      </dgm:t>
    </dgm:pt>
    <dgm:pt modelId="{5A40F4AD-67C3-4AC2-8087-C83C7889EB96}">
      <dgm:prSet phldrT="[Text]" custT="1"/>
      <dgm:spPr/>
      <dgm:t>
        <a:bodyPr/>
        <a:lstStyle/>
        <a:p>
          <a:r>
            <a:rPr lang="en-US" sz="1800" b="1" dirty="0"/>
            <a:t>According to the type of </a:t>
          </a:r>
          <a:r>
            <a:rPr lang="en-US" sz="2000" b="1" dirty="0">
              <a:solidFill>
                <a:srgbClr val="FF0000"/>
              </a:solidFill>
              <a:latin typeface="Times New Roman" panose="02020603050405020304" pitchFamily="18" charset="0"/>
              <a:cs typeface="Times New Roman" panose="02020603050405020304" pitchFamily="18" charset="0"/>
            </a:rPr>
            <a:t>response</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a:solidFill>
                <a:schemeClr val="tx1"/>
              </a:solidFill>
              <a:latin typeface="Times New Roman" panose="02020603050405020304" pitchFamily="18" charset="0"/>
              <a:cs typeface="Times New Roman" panose="02020603050405020304" pitchFamily="18" charset="0"/>
            </a:rPr>
            <a:t>required by test-taker</a:t>
          </a:r>
        </a:p>
      </dgm:t>
    </dgm:pt>
    <dgm:pt modelId="{D47C2F46-CB20-4639-8A97-35A33F53F474}" type="parTrans" cxnId="{F8904FA1-B39D-4D88-84E1-0AF7283E94F8}">
      <dgm:prSet/>
      <dgm:spPr/>
      <dgm:t>
        <a:bodyPr/>
        <a:lstStyle/>
        <a:p>
          <a:endParaRPr lang="en-US"/>
        </a:p>
      </dgm:t>
    </dgm:pt>
    <dgm:pt modelId="{7863E6DF-01C3-40E9-96F6-9909B73942CE}" type="sibTrans" cxnId="{F8904FA1-B39D-4D88-84E1-0AF7283E94F8}">
      <dgm:prSet/>
      <dgm:spPr/>
      <dgm:t>
        <a:bodyPr/>
        <a:lstStyle/>
        <a:p>
          <a:endParaRPr lang="en-US"/>
        </a:p>
      </dgm:t>
    </dgm:pt>
    <dgm:pt modelId="{73E8A3D3-E33C-45CB-8165-B91410BD86D0}">
      <dgm:prSet phldrT="[Text]" custT="1"/>
      <dgm:spPr/>
      <dgm:t>
        <a:bodyPr/>
        <a:lstStyle/>
        <a:p>
          <a:r>
            <a:rPr lang="en-US" sz="2200" b="1" dirty="0">
              <a:solidFill>
                <a:srgbClr val="FF0000"/>
              </a:solidFill>
              <a:latin typeface="Times New Roman" panose="02020603050405020304" pitchFamily="18" charset="0"/>
              <a:cs typeface="Times New Roman" panose="02020603050405020304" pitchFamily="18" charset="0"/>
            </a:rPr>
            <a:t>Constructed</a:t>
          </a:r>
          <a:r>
            <a:rPr lang="en-US" sz="2200" dirty="0">
              <a:solidFill>
                <a:schemeClr val="tx1"/>
              </a:solidFill>
              <a:latin typeface="Times New Roman" panose="02020603050405020304" pitchFamily="18" charset="0"/>
              <a:cs typeface="Times New Roman" panose="02020603050405020304" pitchFamily="18" charset="0"/>
            </a:rPr>
            <a:t>-response</a:t>
          </a:r>
          <a:endParaRPr lang="en-US" sz="2200" dirty="0">
            <a:latin typeface="Times New Roman" panose="02020603050405020304" pitchFamily="18" charset="0"/>
            <a:cs typeface="Times New Roman" panose="02020603050405020304" pitchFamily="18" charset="0"/>
          </a:endParaRPr>
        </a:p>
      </dgm:t>
    </dgm:pt>
    <dgm:pt modelId="{65332F5D-D115-4C0C-8DD8-299BC12750E9}" type="parTrans" cxnId="{9737745E-E04F-484E-9059-4969023D9FD1}">
      <dgm:prSet/>
      <dgm:spPr/>
      <dgm:t>
        <a:bodyPr/>
        <a:lstStyle/>
        <a:p>
          <a:endParaRPr lang="en-US"/>
        </a:p>
      </dgm:t>
    </dgm:pt>
    <dgm:pt modelId="{AB16F29A-AC1B-43C4-819E-0DF2F21DF801}" type="sibTrans" cxnId="{9737745E-E04F-484E-9059-4969023D9FD1}">
      <dgm:prSet/>
      <dgm:spPr/>
      <dgm:t>
        <a:bodyPr/>
        <a:lstStyle/>
        <a:p>
          <a:endParaRPr lang="en-US"/>
        </a:p>
      </dgm:t>
    </dgm:pt>
    <dgm:pt modelId="{5D06CFED-EAAF-42D3-8872-97637F780AC7}">
      <dgm:prSet custT="1"/>
      <dgm:spPr/>
      <dgm:t>
        <a:bodyPr/>
        <a:lstStyle/>
        <a:p>
          <a:r>
            <a:rPr lang="en-US" sz="2400" b="1" dirty="0">
              <a:solidFill>
                <a:srgbClr val="FF0000"/>
              </a:solidFill>
              <a:latin typeface="Times New Roman" panose="02020603050405020304" pitchFamily="18" charset="0"/>
              <a:cs typeface="Times New Roman" panose="02020603050405020304" pitchFamily="18" charset="0"/>
            </a:rPr>
            <a:t>Selected-</a:t>
          </a:r>
          <a:r>
            <a:rPr lang="en-US" sz="2400" dirty="0">
              <a:solidFill>
                <a:schemeClr val="tx1"/>
              </a:solidFill>
              <a:latin typeface="Times New Roman" panose="02020603050405020304" pitchFamily="18" charset="0"/>
              <a:cs typeface="Times New Roman" panose="02020603050405020304" pitchFamily="18" charset="0"/>
            </a:rPr>
            <a:t>response</a:t>
          </a:r>
          <a:endParaRPr lang="en-US" sz="2400" dirty="0">
            <a:latin typeface="Times New Roman" panose="02020603050405020304" pitchFamily="18" charset="0"/>
            <a:cs typeface="Times New Roman" panose="02020603050405020304" pitchFamily="18" charset="0"/>
          </a:endParaRPr>
        </a:p>
      </dgm:t>
    </dgm:pt>
    <dgm:pt modelId="{667811A9-17A1-4119-87F4-53AFD85ADF47}" type="parTrans" cxnId="{74332775-E62F-404D-A3E0-74CE8D6FF03A}">
      <dgm:prSet/>
      <dgm:spPr/>
      <dgm:t>
        <a:bodyPr/>
        <a:lstStyle/>
        <a:p>
          <a:endParaRPr lang="en-US"/>
        </a:p>
      </dgm:t>
    </dgm:pt>
    <dgm:pt modelId="{DE87FA54-7542-49E8-901C-216ED6B176FF}" type="sibTrans" cxnId="{74332775-E62F-404D-A3E0-74CE8D6FF03A}">
      <dgm:prSet/>
      <dgm:spPr/>
      <dgm:t>
        <a:bodyPr/>
        <a:lstStyle/>
        <a:p>
          <a:endParaRPr lang="en-US"/>
        </a:p>
      </dgm:t>
    </dgm:pt>
    <dgm:pt modelId="{EA1F5135-739A-42B0-9478-FDF0CDB99F5F}" type="pres">
      <dgm:prSet presAssocID="{140202F2-D494-40EB-BDCF-DC2CF51F1CC9}" presName="hierChild1" presStyleCnt="0">
        <dgm:presLayoutVars>
          <dgm:chPref val="1"/>
          <dgm:dir/>
          <dgm:animOne val="branch"/>
          <dgm:animLvl val="lvl"/>
          <dgm:resizeHandles/>
        </dgm:presLayoutVars>
      </dgm:prSet>
      <dgm:spPr/>
    </dgm:pt>
    <dgm:pt modelId="{6D2C1C49-8228-4C2C-B11C-D131F19A0F05}" type="pres">
      <dgm:prSet presAssocID="{02E62656-AF63-47B5-988D-8C3F52B3CCF7}" presName="hierRoot1" presStyleCnt="0"/>
      <dgm:spPr/>
    </dgm:pt>
    <dgm:pt modelId="{0F5D9360-EB16-47B0-83B6-1BA0E6EF3DDE}" type="pres">
      <dgm:prSet presAssocID="{02E62656-AF63-47B5-988D-8C3F52B3CCF7}" presName="composite" presStyleCnt="0"/>
      <dgm:spPr/>
    </dgm:pt>
    <dgm:pt modelId="{4F35B58A-8B36-4C73-BB79-D25151A8B05B}" type="pres">
      <dgm:prSet presAssocID="{02E62656-AF63-47B5-988D-8C3F52B3CCF7}" presName="background" presStyleLbl="node0" presStyleIdx="0" presStyleCnt="1"/>
      <dgm:spPr/>
    </dgm:pt>
    <dgm:pt modelId="{9AE5956D-FABA-4E38-9A3F-5B5268F06B58}" type="pres">
      <dgm:prSet presAssocID="{02E62656-AF63-47B5-988D-8C3F52B3CCF7}" presName="text" presStyleLbl="fgAcc0" presStyleIdx="0" presStyleCnt="1" custScaleX="360297" custScaleY="90442" custLinFactNeighborX="1983" custLinFactNeighborY="-82485">
        <dgm:presLayoutVars>
          <dgm:chPref val="3"/>
        </dgm:presLayoutVars>
      </dgm:prSet>
      <dgm:spPr/>
    </dgm:pt>
    <dgm:pt modelId="{3F8BAAB9-1D66-4717-9918-2AD70E45D547}" type="pres">
      <dgm:prSet presAssocID="{02E62656-AF63-47B5-988D-8C3F52B3CCF7}" presName="hierChild2" presStyleCnt="0"/>
      <dgm:spPr/>
    </dgm:pt>
    <dgm:pt modelId="{FD52A84C-A19F-4865-8843-8B3CB19DD192}" type="pres">
      <dgm:prSet presAssocID="{AB096D97-DC9B-4634-9ED1-FF1593577455}" presName="Name10" presStyleLbl="parChTrans1D2" presStyleIdx="0" presStyleCnt="2"/>
      <dgm:spPr/>
    </dgm:pt>
    <dgm:pt modelId="{6B758138-685B-4B31-96F6-D7314A2A117F}" type="pres">
      <dgm:prSet presAssocID="{88069CA2-8176-4873-97C9-878116478E47}" presName="hierRoot2" presStyleCnt="0"/>
      <dgm:spPr/>
    </dgm:pt>
    <dgm:pt modelId="{17959D93-42C3-4DE7-ABDE-1C9C8D9EC263}" type="pres">
      <dgm:prSet presAssocID="{88069CA2-8176-4873-97C9-878116478E47}" presName="composite2" presStyleCnt="0"/>
      <dgm:spPr/>
    </dgm:pt>
    <dgm:pt modelId="{1247CA0A-C9D1-4076-A121-61F24544767D}" type="pres">
      <dgm:prSet presAssocID="{88069CA2-8176-4873-97C9-878116478E47}" presName="background2" presStyleLbl="node2" presStyleIdx="0" presStyleCnt="2"/>
      <dgm:spPr/>
    </dgm:pt>
    <dgm:pt modelId="{DF64E99C-AF48-4ED0-ACB8-3855234A24CF}" type="pres">
      <dgm:prSet presAssocID="{88069CA2-8176-4873-97C9-878116478E47}" presName="text2" presStyleLbl="fgAcc2" presStyleIdx="0" presStyleCnt="2" custScaleX="158911" custLinFactNeighborX="363" custLinFactNeighborY="-79784">
        <dgm:presLayoutVars>
          <dgm:chPref val="3"/>
        </dgm:presLayoutVars>
      </dgm:prSet>
      <dgm:spPr/>
    </dgm:pt>
    <dgm:pt modelId="{EAC7942B-5A78-4BE3-91DB-C3E009BCAEF5}" type="pres">
      <dgm:prSet presAssocID="{88069CA2-8176-4873-97C9-878116478E47}" presName="hierChild3" presStyleCnt="0"/>
      <dgm:spPr/>
    </dgm:pt>
    <dgm:pt modelId="{42BEF1D0-BB9D-4A64-A682-4244B15A1947}" type="pres">
      <dgm:prSet presAssocID="{9DD8E2D7-D517-481A-A8C5-FBCF241BA539}" presName="Name17" presStyleLbl="parChTrans1D3" presStyleIdx="0" presStyleCnt="4"/>
      <dgm:spPr/>
    </dgm:pt>
    <dgm:pt modelId="{33CD8C68-C681-4613-B1EA-591B1080C439}" type="pres">
      <dgm:prSet presAssocID="{5B21B484-EBF1-42B2-960D-B0591CC90C0F}" presName="hierRoot3" presStyleCnt="0"/>
      <dgm:spPr/>
    </dgm:pt>
    <dgm:pt modelId="{AEDB4C88-4CC0-4A68-91A9-29873676197F}" type="pres">
      <dgm:prSet presAssocID="{5B21B484-EBF1-42B2-960D-B0591CC90C0F}" presName="composite3" presStyleCnt="0"/>
      <dgm:spPr/>
    </dgm:pt>
    <dgm:pt modelId="{2A07D249-9B12-4B0A-9483-0F3A1F1B5877}" type="pres">
      <dgm:prSet presAssocID="{5B21B484-EBF1-42B2-960D-B0591CC90C0F}" presName="background3" presStyleLbl="node3" presStyleIdx="0" presStyleCnt="4"/>
      <dgm:spPr/>
    </dgm:pt>
    <dgm:pt modelId="{1F7C38E4-D1C0-4862-A7B3-1E5169FBE4B1}" type="pres">
      <dgm:prSet presAssocID="{5B21B484-EBF1-42B2-960D-B0591CC90C0F}" presName="text3" presStyleLbl="fgAcc3" presStyleIdx="0" presStyleCnt="4" custScaleX="105486" custLinFactNeighborX="-1501" custLinFactNeighborY="-83736">
        <dgm:presLayoutVars>
          <dgm:chPref val="3"/>
        </dgm:presLayoutVars>
      </dgm:prSet>
      <dgm:spPr/>
    </dgm:pt>
    <dgm:pt modelId="{47553970-FB1D-4A39-BA40-6583E814274F}" type="pres">
      <dgm:prSet presAssocID="{5B21B484-EBF1-42B2-960D-B0591CC90C0F}" presName="hierChild4" presStyleCnt="0"/>
      <dgm:spPr/>
    </dgm:pt>
    <dgm:pt modelId="{FDE38ED9-842C-42A8-BE3D-5D3F62C6A3F6}" type="pres">
      <dgm:prSet presAssocID="{06BCDE95-7657-49E5-94D7-3227A2FA48C7}" presName="Name17" presStyleLbl="parChTrans1D3" presStyleIdx="1" presStyleCnt="4"/>
      <dgm:spPr/>
    </dgm:pt>
    <dgm:pt modelId="{29B37B67-5E0B-460F-9D09-B19591C986C3}" type="pres">
      <dgm:prSet presAssocID="{59301292-7FFE-4AD3-A706-500063E5153B}" presName="hierRoot3" presStyleCnt="0"/>
      <dgm:spPr/>
    </dgm:pt>
    <dgm:pt modelId="{21834C99-C0FD-455A-9A33-76C13CDDA7D5}" type="pres">
      <dgm:prSet presAssocID="{59301292-7FFE-4AD3-A706-500063E5153B}" presName="composite3" presStyleCnt="0"/>
      <dgm:spPr/>
    </dgm:pt>
    <dgm:pt modelId="{E26C4FAA-D187-4D44-9DBC-7642735FDD75}" type="pres">
      <dgm:prSet presAssocID="{59301292-7FFE-4AD3-A706-500063E5153B}" presName="background3" presStyleLbl="node3" presStyleIdx="1" presStyleCnt="4"/>
      <dgm:spPr/>
    </dgm:pt>
    <dgm:pt modelId="{90C8761E-5235-4C04-A3A3-A7E8D50B45AA}" type="pres">
      <dgm:prSet presAssocID="{59301292-7FFE-4AD3-A706-500063E5153B}" presName="text3" presStyleLbl="fgAcc3" presStyleIdx="1" presStyleCnt="4" custScaleX="112902" custLinFactNeighborX="-9084" custLinFactNeighborY="-83736">
        <dgm:presLayoutVars>
          <dgm:chPref val="3"/>
        </dgm:presLayoutVars>
      </dgm:prSet>
      <dgm:spPr/>
    </dgm:pt>
    <dgm:pt modelId="{31CDDA8F-929C-450E-BD51-490121E11A04}" type="pres">
      <dgm:prSet presAssocID="{59301292-7FFE-4AD3-A706-500063E5153B}" presName="hierChild4" presStyleCnt="0"/>
      <dgm:spPr/>
    </dgm:pt>
    <dgm:pt modelId="{E68F9620-9172-4015-82A6-D37BCE1BAB73}" type="pres">
      <dgm:prSet presAssocID="{D47C2F46-CB20-4639-8A97-35A33F53F474}" presName="Name10" presStyleLbl="parChTrans1D2" presStyleIdx="1" presStyleCnt="2"/>
      <dgm:spPr/>
    </dgm:pt>
    <dgm:pt modelId="{3D0F0F21-BFD7-4534-B2E0-C19603752F24}" type="pres">
      <dgm:prSet presAssocID="{5A40F4AD-67C3-4AC2-8087-C83C7889EB96}" presName="hierRoot2" presStyleCnt="0"/>
      <dgm:spPr/>
    </dgm:pt>
    <dgm:pt modelId="{AAA1EA11-AA3C-4983-A4D3-FEF69869600D}" type="pres">
      <dgm:prSet presAssocID="{5A40F4AD-67C3-4AC2-8087-C83C7889EB96}" presName="composite2" presStyleCnt="0"/>
      <dgm:spPr/>
    </dgm:pt>
    <dgm:pt modelId="{3D041187-C76E-4C66-9DC7-04E9FCA9B274}" type="pres">
      <dgm:prSet presAssocID="{5A40F4AD-67C3-4AC2-8087-C83C7889EB96}" presName="background2" presStyleLbl="node2" presStyleIdx="1" presStyleCnt="2"/>
      <dgm:spPr/>
    </dgm:pt>
    <dgm:pt modelId="{27E15660-51AA-4C38-899B-9703DF72BAFF}" type="pres">
      <dgm:prSet presAssocID="{5A40F4AD-67C3-4AC2-8087-C83C7889EB96}" presName="text2" presStyleLbl="fgAcc2" presStyleIdx="1" presStyleCnt="2" custScaleX="160443" custLinFactNeighborX="17952" custLinFactNeighborY="-79784">
        <dgm:presLayoutVars>
          <dgm:chPref val="3"/>
        </dgm:presLayoutVars>
      </dgm:prSet>
      <dgm:spPr/>
    </dgm:pt>
    <dgm:pt modelId="{BC23031C-5CD1-4254-9E13-94410C3E481B}" type="pres">
      <dgm:prSet presAssocID="{5A40F4AD-67C3-4AC2-8087-C83C7889EB96}" presName="hierChild3" presStyleCnt="0"/>
      <dgm:spPr/>
    </dgm:pt>
    <dgm:pt modelId="{3468C319-22DD-435E-9D36-512F0DCD4D83}" type="pres">
      <dgm:prSet presAssocID="{65332F5D-D115-4C0C-8DD8-299BC12750E9}" presName="Name17" presStyleLbl="parChTrans1D3" presStyleIdx="2" presStyleCnt="4"/>
      <dgm:spPr/>
    </dgm:pt>
    <dgm:pt modelId="{A2EE79A3-42A0-41B4-B798-FB21D040FCE4}" type="pres">
      <dgm:prSet presAssocID="{73E8A3D3-E33C-45CB-8165-B91410BD86D0}" presName="hierRoot3" presStyleCnt="0"/>
      <dgm:spPr/>
    </dgm:pt>
    <dgm:pt modelId="{25E72F91-66A5-44CF-8B36-E5AD321784BF}" type="pres">
      <dgm:prSet presAssocID="{73E8A3D3-E33C-45CB-8165-B91410BD86D0}" presName="composite3" presStyleCnt="0"/>
      <dgm:spPr/>
    </dgm:pt>
    <dgm:pt modelId="{C171A372-C645-4838-8377-9AD83696A774}" type="pres">
      <dgm:prSet presAssocID="{73E8A3D3-E33C-45CB-8165-B91410BD86D0}" presName="background3" presStyleLbl="node3" presStyleIdx="2" presStyleCnt="4"/>
      <dgm:spPr/>
    </dgm:pt>
    <dgm:pt modelId="{96B49170-A332-4C8E-A603-0A3906CAA7D4}" type="pres">
      <dgm:prSet presAssocID="{73E8A3D3-E33C-45CB-8165-B91410BD86D0}" presName="text3" presStyleLbl="fgAcc3" presStyleIdx="2" presStyleCnt="4" custScaleX="124907" custScaleY="100000" custLinFactX="68934" custLinFactNeighborX="100000" custLinFactNeighborY="-64435">
        <dgm:presLayoutVars>
          <dgm:chPref val="3"/>
        </dgm:presLayoutVars>
      </dgm:prSet>
      <dgm:spPr/>
    </dgm:pt>
    <dgm:pt modelId="{D75807E4-DD74-4FDD-88D9-4F590FA15948}" type="pres">
      <dgm:prSet presAssocID="{73E8A3D3-E33C-45CB-8165-B91410BD86D0}" presName="hierChild4" presStyleCnt="0"/>
      <dgm:spPr/>
    </dgm:pt>
    <dgm:pt modelId="{28AD1173-7E2F-4CB9-BC35-57AE8CAEFC28}" type="pres">
      <dgm:prSet presAssocID="{667811A9-17A1-4119-87F4-53AFD85ADF47}" presName="Name17" presStyleLbl="parChTrans1D3" presStyleIdx="3" presStyleCnt="4"/>
      <dgm:spPr/>
    </dgm:pt>
    <dgm:pt modelId="{48A73503-B469-4F34-940A-29BBBBA63A4D}" type="pres">
      <dgm:prSet presAssocID="{5D06CFED-EAAF-42D3-8872-97637F780AC7}" presName="hierRoot3" presStyleCnt="0"/>
      <dgm:spPr/>
    </dgm:pt>
    <dgm:pt modelId="{862E59D6-D5AF-4CF1-BC4C-AA3865EC59F6}" type="pres">
      <dgm:prSet presAssocID="{5D06CFED-EAAF-42D3-8872-97637F780AC7}" presName="composite3" presStyleCnt="0"/>
      <dgm:spPr/>
    </dgm:pt>
    <dgm:pt modelId="{1A8A4434-0A03-44AE-8A29-188187B808DF}" type="pres">
      <dgm:prSet presAssocID="{5D06CFED-EAAF-42D3-8872-97637F780AC7}" presName="background3" presStyleLbl="node3" presStyleIdx="3" presStyleCnt="4"/>
      <dgm:spPr/>
    </dgm:pt>
    <dgm:pt modelId="{C07134F3-90D8-47C4-9C75-878CDA53FAB8}" type="pres">
      <dgm:prSet presAssocID="{5D06CFED-EAAF-42D3-8872-97637F780AC7}" presName="text3" presStyleLbl="fgAcc3" presStyleIdx="3" presStyleCnt="4" custScaleX="98461" custLinFactX="-50195" custLinFactNeighborX="-100000" custLinFactNeighborY="-71464">
        <dgm:presLayoutVars>
          <dgm:chPref val="3"/>
        </dgm:presLayoutVars>
      </dgm:prSet>
      <dgm:spPr/>
    </dgm:pt>
    <dgm:pt modelId="{354DEA1E-6BE7-49B5-8BB3-74657FE2BB8D}" type="pres">
      <dgm:prSet presAssocID="{5D06CFED-EAAF-42D3-8872-97637F780AC7}" presName="hierChild4" presStyleCnt="0"/>
      <dgm:spPr/>
    </dgm:pt>
  </dgm:ptLst>
  <dgm:cxnLst>
    <dgm:cxn modelId="{EB93AB06-3CAA-4E4C-A06D-19B587A1BFA1}" type="presOf" srcId="{02E62656-AF63-47B5-988D-8C3F52B3CCF7}" destId="{9AE5956D-FABA-4E38-9A3F-5B5268F06B58}" srcOrd="0" destOrd="0" presId="urn:microsoft.com/office/officeart/2005/8/layout/hierarchy1"/>
    <dgm:cxn modelId="{D0E1D531-AFBC-4EF1-97CA-00F9310B9673}" type="presOf" srcId="{88069CA2-8176-4873-97C9-878116478E47}" destId="{DF64E99C-AF48-4ED0-ACB8-3855234A24CF}" srcOrd="0" destOrd="0" presId="urn:microsoft.com/office/officeart/2005/8/layout/hierarchy1"/>
    <dgm:cxn modelId="{4D64C634-9B88-414D-A5E5-021C1286A9FC}" srcId="{88069CA2-8176-4873-97C9-878116478E47}" destId="{59301292-7FFE-4AD3-A706-500063E5153B}" srcOrd="1" destOrd="0" parTransId="{06BCDE95-7657-49E5-94D7-3227A2FA48C7}" sibTransId="{1583A802-2836-4A96-9A5E-9CD4F9B88B90}"/>
    <dgm:cxn modelId="{9737745E-E04F-484E-9059-4969023D9FD1}" srcId="{5A40F4AD-67C3-4AC2-8087-C83C7889EB96}" destId="{73E8A3D3-E33C-45CB-8165-B91410BD86D0}" srcOrd="0" destOrd="0" parTransId="{65332F5D-D115-4C0C-8DD8-299BC12750E9}" sibTransId="{AB16F29A-AC1B-43C4-819E-0DF2F21DF801}"/>
    <dgm:cxn modelId="{30AA8941-9B57-4B3C-BCAC-B753B7EEE641}" type="presOf" srcId="{59301292-7FFE-4AD3-A706-500063E5153B}" destId="{90C8761E-5235-4C04-A3A3-A7E8D50B45AA}" srcOrd="0" destOrd="0" presId="urn:microsoft.com/office/officeart/2005/8/layout/hierarchy1"/>
    <dgm:cxn modelId="{98AAD362-887A-4CD6-9617-95D4B95B63A9}" type="presOf" srcId="{5B21B484-EBF1-42B2-960D-B0591CC90C0F}" destId="{1F7C38E4-D1C0-4862-A7B3-1E5169FBE4B1}" srcOrd="0" destOrd="0" presId="urn:microsoft.com/office/officeart/2005/8/layout/hierarchy1"/>
    <dgm:cxn modelId="{62C47066-EAFB-42B4-8063-9B6D7BD5B07D}" type="presOf" srcId="{73E8A3D3-E33C-45CB-8165-B91410BD86D0}" destId="{96B49170-A332-4C8E-A603-0A3906CAA7D4}" srcOrd="0" destOrd="0" presId="urn:microsoft.com/office/officeart/2005/8/layout/hierarchy1"/>
    <dgm:cxn modelId="{47340F48-FC95-4586-BC67-FBD31CB3BCE4}" type="presOf" srcId="{9DD8E2D7-D517-481A-A8C5-FBCF241BA539}" destId="{42BEF1D0-BB9D-4A64-A682-4244B15A1947}" srcOrd="0" destOrd="0" presId="urn:microsoft.com/office/officeart/2005/8/layout/hierarchy1"/>
    <dgm:cxn modelId="{74332775-E62F-404D-A3E0-74CE8D6FF03A}" srcId="{5A40F4AD-67C3-4AC2-8087-C83C7889EB96}" destId="{5D06CFED-EAAF-42D3-8872-97637F780AC7}" srcOrd="1" destOrd="0" parTransId="{667811A9-17A1-4119-87F4-53AFD85ADF47}" sibTransId="{DE87FA54-7542-49E8-901C-216ED6B176FF}"/>
    <dgm:cxn modelId="{42505175-5FD0-4276-A937-900385525BF6}" type="presOf" srcId="{140202F2-D494-40EB-BDCF-DC2CF51F1CC9}" destId="{EA1F5135-739A-42B0-9478-FDF0CDB99F5F}" srcOrd="0" destOrd="0" presId="urn:microsoft.com/office/officeart/2005/8/layout/hierarchy1"/>
    <dgm:cxn modelId="{D10CF555-516C-42B4-B002-D50DC74DE6A5}" srcId="{140202F2-D494-40EB-BDCF-DC2CF51F1CC9}" destId="{02E62656-AF63-47B5-988D-8C3F52B3CCF7}" srcOrd="0" destOrd="0" parTransId="{118FD6F8-A173-45BA-8839-280662836238}" sibTransId="{55540270-A9AB-4421-971D-62895BC3C508}"/>
    <dgm:cxn modelId="{F6B62A89-FF6F-4ED8-8F80-F2C4E988ADBD}" srcId="{02E62656-AF63-47B5-988D-8C3F52B3CCF7}" destId="{88069CA2-8176-4873-97C9-878116478E47}" srcOrd="0" destOrd="0" parTransId="{AB096D97-DC9B-4634-9ED1-FF1593577455}" sibTransId="{074E4EC7-310E-4403-B243-C702231C9C73}"/>
    <dgm:cxn modelId="{89442E8B-D5B7-46C5-93AB-CA70301FFA09}" type="presOf" srcId="{65332F5D-D115-4C0C-8DD8-299BC12750E9}" destId="{3468C319-22DD-435E-9D36-512F0DCD4D83}" srcOrd="0" destOrd="0" presId="urn:microsoft.com/office/officeart/2005/8/layout/hierarchy1"/>
    <dgm:cxn modelId="{B8B82B92-C2A3-4D74-8D60-58449E5DFAE8}" type="presOf" srcId="{AB096D97-DC9B-4634-9ED1-FF1593577455}" destId="{FD52A84C-A19F-4865-8843-8B3CB19DD192}" srcOrd="0" destOrd="0" presId="urn:microsoft.com/office/officeart/2005/8/layout/hierarchy1"/>
    <dgm:cxn modelId="{8315EA94-B7DB-4C3A-A603-D448FA536782}" type="presOf" srcId="{06BCDE95-7657-49E5-94D7-3227A2FA48C7}" destId="{FDE38ED9-842C-42A8-BE3D-5D3F62C6A3F6}" srcOrd="0" destOrd="0" presId="urn:microsoft.com/office/officeart/2005/8/layout/hierarchy1"/>
    <dgm:cxn modelId="{F8904FA1-B39D-4D88-84E1-0AF7283E94F8}" srcId="{02E62656-AF63-47B5-988D-8C3F52B3CCF7}" destId="{5A40F4AD-67C3-4AC2-8087-C83C7889EB96}" srcOrd="1" destOrd="0" parTransId="{D47C2F46-CB20-4639-8A97-35A33F53F474}" sibTransId="{7863E6DF-01C3-40E9-96F6-9909B73942CE}"/>
    <dgm:cxn modelId="{CBF044BC-B371-4924-8434-FDC052C6D94D}" type="presOf" srcId="{5D06CFED-EAAF-42D3-8872-97637F780AC7}" destId="{C07134F3-90D8-47C4-9C75-878CDA53FAB8}" srcOrd="0" destOrd="0" presId="urn:microsoft.com/office/officeart/2005/8/layout/hierarchy1"/>
    <dgm:cxn modelId="{BAB919C5-9CA4-4ECE-91A6-DF24DB17B08C}" type="presOf" srcId="{5A40F4AD-67C3-4AC2-8087-C83C7889EB96}" destId="{27E15660-51AA-4C38-899B-9703DF72BAFF}" srcOrd="0" destOrd="0" presId="urn:microsoft.com/office/officeart/2005/8/layout/hierarchy1"/>
    <dgm:cxn modelId="{94C05DDA-B6F4-4EE8-B5C5-B30E9CBF0618}" type="presOf" srcId="{667811A9-17A1-4119-87F4-53AFD85ADF47}" destId="{28AD1173-7E2F-4CB9-BC35-57AE8CAEFC28}" srcOrd="0" destOrd="0" presId="urn:microsoft.com/office/officeart/2005/8/layout/hierarchy1"/>
    <dgm:cxn modelId="{64C971EE-CD65-418C-8C9E-424CC09A8095}" srcId="{88069CA2-8176-4873-97C9-878116478E47}" destId="{5B21B484-EBF1-42B2-960D-B0591CC90C0F}" srcOrd="0" destOrd="0" parTransId="{9DD8E2D7-D517-481A-A8C5-FBCF241BA539}" sibTransId="{FA26E1AF-55EA-4EC6-8B3E-6428DAB77048}"/>
    <dgm:cxn modelId="{DD90C4FF-0FFB-4686-AD8D-BF7FB4592860}" type="presOf" srcId="{D47C2F46-CB20-4639-8A97-35A33F53F474}" destId="{E68F9620-9172-4015-82A6-D37BCE1BAB73}" srcOrd="0" destOrd="0" presId="urn:microsoft.com/office/officeart/2005/8/layout/hierarchy1"/>
    <dgm:cxn modelId="{83CA64ED-A244-4AE0-9BE8-58BF8BB04102}" type="presParOf" srcId="{EA1F5135-739A-42B0-9478-FDF0CDB99F5F}" destId="{6D2C1C49-8228-4C2C-B11C-D131F19A0F05}" srcOrd="0" destOrd="0" presId="urn:microsoft.com/office/officeart/2005/8/layout/hierarchy1"/>
    <dgm:cxn modelId="{6E093CB7-D1D0-41D4-88C3-BFF73E6E2EC5}" type="presParOf" srcId="{6D2C1C49-8228-4C2C-B11C-D131F19A0F05}" destId="{0F5D9360-EB16-47B0-83B6-1BA0E6EF3DDE}" srcOrd="0" destOrd="0" presId="urn:microsoft.com/office/officeart/2005/8/layout/hierarchy1"/>
    <dgm:cxn modelId="{BCD2C3E0-FFDE-492C-816B-9AD96A6787F6}" type="presParOf" srcId="{0F5D9360-EB16-47B0-83B6-1BA0E6EF3DDE}" destId="{4F35B58A-8B36-4C73-BB79-D25151A8B05B}" srcOrd="0" destOrd="0" presId="urn:microsoft.com/office/officeart/2005/8/layout/hierarchy1"/>
    <dgm:cxn modelId="{B550FCF0-E7F1-405A-9AC3-3427D60FE41E}" type="presParOf" srcId="{0F5D9360-EB16-47B0-83B6-1BA0E6EF3DDE}" destId="{9AE5956D-FABA-4E38-9A3F-5B5268F06B58}" srcOrd="1" destOrd="0" presId="urn:microsoft.com/office/officeart/2005/8/layout/hierarchy1"/>
    <dgm:cxn modelId="{FE1FBBD2-D660-4F36-9E0C-BFD02B823961}" type="presParOf" srcId="{6D2C1C49-8228-4C2C-B11C-D131F19A0F05}" destId="{3F8BAAB9-1D66-4717-9918-2AD70E45D547}" srcOrd="1" destOrd="0" presId="urn:microsoft.com/office/officeart/2005/8/layout/hierarchy1"/>
    <dgm:cxn modelId="{A9CFE54B-C597-466B-AEE4-0F8CFCD2D309}" type="presParOf" srcId="{3F8BAAB9-1D66-4717-9918-2AD70E45D547}" destId="{FD52A84C-A19F-4865-8843-8B3CB19DD192}" srcOrd="0" destOrd="0" presId="urn:microsoft.com/office/officeart/2005/8/layout/hierarchy1"/>
    <dgm:cxn modelId="{6A1D64C9-A8B3-48FA-B43C-21E632AA6DF3}" type="presParOf" srcId="{3F8BAAB9-1D66-4717-9918-2AD70E45D547}" destId="{6B758138-685B-4B31-96F6-D7314A2A117F}" srcOrd="1" destOrd="0" presId="urn:microsoft.com/office/officeart/2005/8/layout/hierarchy1"/>
    <dgm:cxn modelId="{2593C2BB-AC51-48F1-A84F-6EE1204B888B}" type="presParOf" srcId="{6B758138-685B-4B31-96F6-D7314A2A117F}" destId="{17959D93-42C3-4DE7-ABDE-1C9C8D9EC263}" srcOrd="0" destOrd="0" presId="urn:microsoft.com/office/officeart/2005/8/layout/hierarchy1"/>
    <dgm:cxn modelId="{0A3ECD47-D552-4976-B498-642EB7790F0E}" type="presParOf" srcId="{17959D93-42C3-4DE7-ABDE-1C9C8D9EC263}" destId="{1247CA0A-C9D1-4076-A121-61F24544767D}" srcOrd="0" destOrd="0" presId="urn:microsoft.com/office/officeart/2005/8/layout/hierarchy1"/>
    <dgm:cxn modelId="{98BAD7EE-E522-4C57-BF43-FE5242F2B047}" type="presParOf" srcId="{17959D93-42C3-4DE7-ABDE-1C9C8D9EC263}" destId="{DF64E99C-AF48-4ED0-ACB8-3855234A24CF}" srcOrd="1" destOrd="0" presId="urn:microsoft.com/office/officeart/2005/8/layout/hierarchy1"/>
    <dgm:cxn modelId="{8EAF8E74-9ED1-4D21-8179-407A7A73B91B}" type="presParOf" srcId="{6B758138-685B-4B31-96F6-D7314A2A117F}" destId="{EAC7942B-5A78-4BE3-91DB-C3E009BCAEF5}" srcOrd="1" destOrd="0" presId="urn:microsoft.com/office/officeart/2005/8/layout/hierarchy1"/>
    <dgm:cxn modelId="{D7D5720B-DB44-424B-B522-F558A2B3BF1E}" type="presParOf" srcId="{EAC7942B-5A78-4BE3-91DB-C3E009BCAEF5}" destId="{42BEF1D0-BB9D-4A64-A682-4244B15A1947}" srcOrd="0" destOrd="0" presId="urn:microsoft.com/office/officeart/2005/8/layout/hierarchy1"/>
    <dgm:cxn modelId="{72AA63EE-C425-410D-9E31-E010ECF89575}" type="presParOf" srcId="{EAC7942B-5A78-4BE3-91DB-C3E009BCAEF5}" destId="{33CD8C68-C681-4613-B1EA-591B1080C439}" srcOrd="1" destOrd="0" presId="urn:microsoft.com/office/officeart/2005/8/layout/hierarchy1"/>
    <dgm:cxn modelId="{171DD2E9-CCD8-4165-8EF0-B1FFD83484E9}" type="presParOf" srcId="{33CD8C68-C681-4613-B1EA-591B1080C439}" destId="{AEDB4C88-4CC0-4A68-91A9-29873676197F}" srcOrd="0" destOrd="0" presId="urn:microsoft.com/office/officeart/2005/8/layout/hierarchy1"/>
    <dgm:cxn modelId="{78EDAB8D-91B3-4589-9D28-9D6F8ADA28F8}" type="presParOf" srcId="{AEDB4C88-4CC0-4A68-91A9-29873676197F}" destId="{2A07D249-9B12-4B0A-9483-0F3A1F1B5877}" srcOrd="0" destOrd="0" presId="urn:microsoft.com/office/officeart/2005/8/layout/hierarchy1"/>
    <dgm:cxn modelId="{C449CCB8-0B7B-408D-B4F2-E4E5FEF701A1}" type="presParOf" srcId="{AEDB4C88-4CC0-4A68-91A9-29873676197F}" destId="{1F7C38E4-D1C0-4862-A7B3-1E5169FBE4B1}" srcOrd="1" destOrd="0" presId="urn:microsoft.com/office/officeart/2005/8/layout/hierarchy1"/>
    <dgm:cxn modelId="{FB7A34BE-B5F7-4B08-8C1C-299F2D552C2C}" type="presParOf" srcId="{33CD8C68-C681-4613-B1EA-591B1080C439}" destId="{47553970-FB1D-4A39-BA40-6583E814274F}" srcOrd="1" destOrd="0" presId="urn:microsoft.com/office/officeart/2005/8/layout/hierarchy1"/>
    <dgm:cxn modelId="{17FECE99-0BFC-485C-BFC9-D5CE20329434}" type="presParOf" srcId="{EAC7942B-5A78-4BE3-91DB-C3E009BCAEF5}" destId="{FDE38ED9-842C-42A8-BE3D-5D3F62C6A3F6}" srcOrd="2" destOrd="0" presId="urn:microsoft.com/office/officeart/2005/8/layout/hierarchy1"/>
    <dgm:cxn modelId="{746E4BCC-9258-4B04-A07B-1AC14EE94199}" type="presParOf" srcId="{EAC7942B-5A78-4BE3-91DB-C3E009BCAEF5}" destId="{29B37B67-5E0B-460F-9D09-B19591C986C3}" srcOrd="3" destOrd="0" presId="urn:microsoft.com/office/officeart/2005/8/layout/hierarchy1"/>
    <dgm:cxn modelId="{F34A09A7-D36E-4DD9-81B5-C5F9EE8069F6}" type="presParOf" srcId="{29B37B67-5E0B-460F-9D09-B19591C986C3}" destId="{21834C99-C0FD-455A-9A33-76C13CDDA7D5}" srcOrd="0" destOrd="0" presId="urn:microsoft.com/office/officeart/2005/8/layout/hierarchy1"/>
    <dgm:cxn modelId="{248BA6A1-556E-4752-8D17-C2463F8471C9}" type="presParOf" srcId="{21834C99-C0FD-455A-9A33-76C13CDDA7D5}" destId="{E26C4FAA-D187-4D44-9DBC-7642735FDD75}" srcOrd="0" destOrd="0" presId="urn:microsoft.com/office/officeart/2005/8/layout/hierarchy1"/>
    <dgm:cxn modelId="{0CBD8CF5-D467-48BD-847B-D636E6CF2240}" type="presParOf" srcId="{21834C99-C0FD-455A-9A33-76C13CDDA7D5}" destId="{90C8761E-5235-4C04-A3A3-A7E8D50B45AA}" srcOrd="1" destOrd="0" presId="urn:microsoft.com/office/officeart/2005/8/layout/hierarchy1"/>
    <dgm:cxn modelId="{03749707-5693-4E07-9555-1FB82A701FB9}" type="presParOf" srcId="{29B37B67-5E0B-460F-9D09-B19591C986C3}" destId="{31CDDA8F-929C-450E-BD51-490121E11A04}" srcOrd="1" destOrd="0" presId="urn:microsoft.com/office/officeart/2005/8/layout/hierarchy1"/>
    <dgm:cxn modelId="{E1E944DF-103A-4F81-9610-5FF62F5410DF}" type="presParOf" srcId="{3F8BAAB9-1D66-4717-9918-2AD70E45D547}" destId="{E68F9620-9172-4015-82A6-D37BCE1BAB73}" srcOrd="2" destOrd="0" presId="urn:microsoft.com/office/officeart/2005/8/layout/hierarchy1"/>
    <dgm:cxn modelId="{07986744-DCC9-4302-9E13-F8DDACD1DC53}" type="presParOf" srcId="{3F8BAAB9-1D66-4717-9918-2AD70E45D547}" destId="{3D0F0F21-BFD7-4534-B2E0-C19603752F24}" srcOrd="3" destOrd="0" presId="urn:microsoft.com/office/officeart/2005/8/layout/hierarchy1"/>
    <dgm:cxn modelId="{916D43E4-6DC5-40F0-A7B4-BF3773B58F01}" type="presParOf" srcId="{3D0F0F21-BFD7-4534-B2E0-C19603752F24}" destId="{AAA1EA11-AA3C-4983-A4D3-FEF69869600D}" srcOrd="0" destOrd="0" presId="urn:microsoft.com/office/officeart/2005/8/layout/hierarchy1"/>
    <dgm:cxn modelId="{673A7E90-D140-43DB-9DC9-73CECBC2428E}" type="presParOf" srcId="{AAA1EA11-AA3C-4983-A4D3-FEF69869600D}" destId="{3D041187-C76E-4C66-9DC7-04E9FCA9B274}" srcOrd="0" destOrd="0" presId="urn:microsoft.com/office/officeart/2005/8/layout/hierarchy1"/>
    <dgm:cxn modelId="{65ED2281-931F-4F91-BC9E-B3BE25AAE9EF}" type="presParOf" srcId="{AAA1EA11-AA3C-4983-A4D3-FEF69869600D}" destId="{27E15660-51AA-4C38-899B-9703DF72BAFF}" srcOrd="1" destOrd="0" presId="urn:microsoft.com/office/officeart/2005/8/layout/hierarchy1"/>
    <dgm:cxn modelId="{CC2AF95D-0697-475A-A7DB-1691270BB8DC}" type="presParOf" srcId="{3D0F0F21-BFD7-4534-B2E0-C19603752F24}" destId="{BC23031C-5CD1-4254-9E13-94410C3E481B}" srcOrd="1" destOrd="0" presId="urn:microsoft.com/office/officeart/2005/8/layout/hierarchy1"/>
    <dgm:cxn modelId="{26960FD3-1B3E-403C-AF49-F05A9720A013}" type="presParOf" srcId="{BC23031C-5CD1-4254-9E13-94410C3E481B}" destId="{3468C319-22DD-435E-9D36-512F0DCD4D83}" srcOrd="0" destOrd="0" presId="urn:microsoft.com/office/officeart/2005/8/layout/hierarchy1"/>
    <dgm:cxn modelId="{26024314-10B9-4D30-9AE7-931B3404C837}" type="presParOf" srcId="{BC23031C-5CD1-4254-9E13-94410C3E481B}" destId="{A2EE79A3-42A0-41B4-B798-FB21D040FCE4}" srcOrd="1" destOrd="0" presId="urn:microsoft.com/office/officeart/2005/8/layout/hierarchy1"/>
    <dgm:cxn modelId="{E99D2E47-3097-48A1-9D17-17B9E85133DE}" type="presParOf" srcId="{A2EE79A3-42A0-41B4-B798-FB21D040FCE4}" destId="{25E72F91-66A5-44CF-8B36-E5AD321784BF}" srcOrd="0" destOrd="0" presId="urn:microsoft.com/office/officeart/2005/8/layout/hierarchy1"/>
    <dgm:cxn modelId="{78F80395-EF6D-40B1-8877-453717F2B482}" type="presParOf" srcId="{25E72F91-66A5-44CF-8B36-E5AD321784BF}" destId="{C171A372-C645-4838-8377-9AD83696A774}" srcOrd="0" destOrd="0" presId="urn:microsoft.com/office/officeart/2005/8/layout/hierarchy1"/>
    <dgm:cxn modelId="{990C14F0-030E-43D6-AB96-84781FC98338}" type="presParOf" srcId="{25E72F91-66A5-44CF-8B36-E5AD321784BF}" destId="{96B49170-A332-4C8E-A603-0A3906CAA7D4}" srcOrd="1" destOrd="0" presId="urn:microsoft.com/office/officeart/2005/8/layout/hierarchy1"/>
    <dgm:cxn modelId="{4191E2D4-AFA4-4B76-9F94-753FEB12A25E}" type="presParOf" srcId="{A2EE79A3-42A0-41B4-B798-FB21D040FCE4}" destId="{D75807E4-DD74-4FDD-88D9-4F590FA15948}" srcOrd="1" destOrd="0" presId="urn:microsoft.com/office/officeart/2005/8/layout/hierarchy1"/>
    <dgm:cxn modelId="{BF3E7828-4BDB-4B93-BC6E-B42092B72B48}" type="presParOf" srcId="{BC23031C-5CD1-4254-9E13-94410C3E481B}" destId="{28AD1173-7E2F-4CB9-BC35-57AE8CAEFC28}" srcOrd="2" destOrd="0" presId="urn:microsoft.com/office/officeart/2005/8/layout/hierarchy1"/>
    <dgm:cxn modelId="{620315CA-EE26-463F-871C-44AE473AAE2C}" type="presParOf" srcId="{BC23031C-5CD1-4254-9E13-94410C3E481B}" destId="{48A73503-B469-4F34-940A-29BBBBA63A4D}" srcOrd="3" destOrd="0" presId="urn:microsoft.com/office/officeart/2005/8/layout/hierarchy1"/>
    <dgm:cxn modelId="{C6275DD1-EB93-4CE7-8A30-D7F1557FF565}" type="presParOf" srcId="{48A73503-B469-4F34-940A-29BBBBA63A4D}" destId="{862E59D6-D5AF-4CF1-BC4C-AA3865EC59F6}" srcOrd="0" destOrd="0" presId="urn:microsoft.com/office/officeart/2005/8/layout/hierarchy1"/>
    <dgm:cxn modelId="{7D119027-0828-4ACE-9F4F-991FDAD5B998}" type="presParOf" srcId="{862E59D6-D5AF-4CF1-BC4C-AA3865EC59F6}" destId="{1A8A4434-0A03-44AE-8A29-188187B808DF}" srcOrd="0" destOrd="0" presId="urn:microsoft.com/office/officeart/2005/8/layout/hierarchy1"/>
    <dgm:cxn modelId="{5D3696DF-6DC3-4597-BD1A-3A4A8D4355D8}" type="presParOf" srcId="{862E59D6-D5AF-4CF1-BC4C-AA3865EC59F6}" destId="{C07134F3-90D8-47C4-9C75-878CDA53FAB8}" srcOrd="1" destOrd="0" presId="urn:microsoft.com/office/officeart/2005/8/layout/hierarchy1"/>
    <dgm:cxn modelId="{F2F0E82D-DD05-48BF-8287-3A4387E0DF73}" type="presParOf" srcId="{48A73503-B469-4F34-940A-29BBBBA63A4D}" destId="{354DEA1E-6BE7-49B5-8BB3-74657FE2BB8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0F950-C523-4837-9FD2-D939CBF83A64}">
      <dsp:nvSpPr>
        <dsp:cNvPr id="0" name=""/>
        <dsp:cNvSpPr/>
      </dsp:nvSpPr>
      <dsp:spPr>
        <a:xfrm>
          <a:off x="3982631" y="923"/>
          <a:ext cx="1168794" cy="9962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2. Determine Test Structure</a:t>
          </a:r>
          <a:endParaRPr lang="en-US" sz="1200" kern="1200" dirty="0">
            <a:solidFill>
              <a:schemeClr val="tx1"/>
            </a:solidFill>
          </a:endParaRPr>
        </a:p>
      </dsp:txBody>
      <dsp:txXfrm>
        <a:off x="4153797" y="146817"/>
        <a:ext cx="826462" cy="704440"/>
      </dsp:txXfrm>
    </dsp:sp>
    <dsp:sp modelId="{A2E46262-3CF8-44CE-BB08-D5FC2F8F0C47}">
      <dsp:nvSpPr>
        <dsp:cNvPr id="0" name=""/>
        <dsp:cNvSpPr/>
      </dsp:nvSpPr>
      <dsp:spPr>
        <a:xfrm rot="1080000">
          <a:off x="5174908" y="555553"/>
          <a:ext cx="166921" cy="3362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176133" y="615061"/>
        <a:ext cx="116845" cy="201736"/>
      </dsp:txXfrm>
    </dsp:sp>
    <dsp:sp modelId="{1B5FF1DC-A0BD-4176-8A1B-5A2C01522028}">
      <dsp:nvSpPr>
        <dsp:cNvPr id="0" name=""/>
        <dsp:cNvSpPr/>
      </dsp:nvSpPr>
      <dsp:spPr>
        <a:xfrm>
          <a:off x="5366934" y="463022"/>
          <a:ext cx="1244577" cy="9962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3. Plan Scoring &amp; Item Formats</a:t>
          </a:r>
          <a:endParaRPr lang="en-US" sz="1200" kern="1200" dirty="0">
            <a:solidFill>
              <a:schemeClr val="tx1"/>
            </a:solidFill>
          </a:endParaRPr>
        </a:p>
      </dsp:txBody>
      <dsp:txXfrm>
        <a:off x="5549198" y="608916"/>
        <a:ext cx="880049" cy="704440"/>
      </dsp:txXfrm>
    </dsp:sp>
    <dsp:sp modelId="{682E7888-B080-43FE-AF8D-228300C7A1D8}">
      <dsp:nvSpPr>
        <dsp:cNvPr id="0" name=""/>
        <dsp:cNvSpPr/>
      </dsp:nvSpPr>
      <dsp:spPr>
        <a:xfrm rot="3240000">
          <a:off x="6310730" y="1392938"/>
          <a:ext cx="228715" cy="33622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6324872" y="1432428"/>
        <a:ext cx="160101" cy="201736"/>
      </dsp:txXfrm>
    </dsp:sp>
    <dsp:sp modelId="{CB444E80-7FF6-4697-A8D3-B4F12882465F}">
      <dsp:nvSpPr>
        <dsp:cNvPr id="0" name=""/>
        <dsp:cNvSpPr/>
      </dsp:nvSpPr>
      <dsp:spPr>
        <a:xfrm>
          <a:off x="6248828" y="1672813"/>
          <a:ext cx="1238719" cy="9962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4. Develop a Test Blueprint</a:t>
          </a:r>
          <a:endParaRPr lang="en-US" sz="1200" kern="1200" dirty="0">
            <a:solidFill>
              <a:schemeClr val="tx1"/>
            </a:solidFill>
          </a:endParaRPr>
        </a:p>
      </dsp:txBody>
      <dsp:txXfrm>
        <a:off x="6430234" y="1818707"/>
        <a:ext cx="875907" cy="704440"/>
      </dsp:txXfrm>
    </dsp:sp>
    <dsp:sp modelId="{1DC6FCE2-DE3D-4FCF-ACA9-2D16548970AA}">
      <dsp:nvSpPr>
        <dsp:cNvPr id="0" name=""/>
        <dsp:cNvSpPr/>
      </dsp:nvSpPr>
      <dsp:spPr>
        <a:xfrm rot="5400000">
          <a:off x="6735912" y="2743018"/>
          <a:ext cx="264552" cy="33622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6775595" y="2770580"/>
        <a:ext cx="185186" cy="201736"/>
      </dsp:txXfrm>
    </dsp:sp>
    <dsp:sp modelId="{A9FC412A-C500-4DD8-BB35-E712B225F750}">
      <dsp:nvSpPr>
        <dsp:cNvPr id="0" name=""/>
        <dsp:cNvSpPr/>
      </dsp:nvSpPr>
      <dsp:spPr>
        <a:xfrm>
          <a:off x="6334304" y="3168196"/>
          <a:ext cx="1067767" cy="9962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5. Write &amp; Review Test Items</a:t>
          </a:r>
          <a:endParaRPr lang="en-US" sz="1200" kern="1200" dirty="0">
            <a:solidFill>
              <a:schemeClr val="tx1"/>
            </a:solidFill>
          </a:endParaRPr>
        </a:p>
      </dsp:txBody>
      <dsp:txXfrm>
        <a:off x="6490675" y="3314090"/>
        <a:ext cx="755025" cy="704440"/>
      </dsp:txXfrm>
    </dsp:sp>
    <dsp:sp modelId="{B41CC39D-9D6D-4F8A-9BDE-3C51C6D8B56C}">
      <dsp:nvSpPr>
        <dsp:cNvPr id="0" name=""/>
        <dsp:cNvSpPr/>
      </dsp:nvSpPr>
      <dsp:spPr>
        <a:xfrm rot="7560000">
          <a:off x="6317656" y="4089528"/>
          <a:ext cx="241809" cy="33622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6375247" y="4127429"/>
        <a:ext cx="169266" cy="201736"/>
      </dsp:txXfrm>
    </dsp:sp>
    <dsp:sp modelId="{953A573B-1D8F-4ACF-9289-AD8CF7A28025}">
      <dsp:nvSpPr>
        <dsp:cNvPr id="0" name=""/>
        <dsp:cNvSpPr/>
      </dsp:nvSpPr>
      <dsp:spPr>
        <a:xfrm>
          <a:off x="5379362" y="4377987"/>
          <a:ext cx="1219721" cy="99622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6. Organize Test Layout</a:t>
          </a:r>
          <a:endParaRPr lang="en-US" sz="1200" kern="1200" dirty="0">
            <a:solidFill>
              <a:schemeClr val="tx1"/>
            </a:solidFill>
          </a:endParaRPr>
        </a:p>
      </dsp:txBody>
      <dsp:txXfrm>
        <a:off x="5557986" y="4523881"/>
        <a:ext cx="862473" cy="704440"/>
      </dsp:txXfrm>
    </dsp:sp>
    <dsp:sp modelId="{07B3600B-593E-4D42-928D-008AD7251E90}">
      <dsp:nvSpPr>
        <dsp:cNvPr id="0" name=""/>
        <dsp:cNvSpPr/>
      </dsp:nvSpPr>
      <dsp:spPr>
        <a:xfrm rot="9720000">
          <a:off x="5193952" y="4939285"/>
          <a:ext cx="166826" cy="33622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5242775" y="4998797"/>
        <a:ext cx="116778" cy="201736"/>
      </dsp:txXfrm>
    </dsp:sp>
    <dsp:sp modelId="{BC37C4DF-F9D8-421F-9220-F30CAA73C328}">
      <dsp:nvSpPr>
        <dsp:cNvPr id="0" name=""/>
        <dsp:cNvSpPr/>
      </dsp:nvSpPr>
      <dsp:spPr>
        <a:xfrm>
          <a:off x="3970203" y="4840086"/>
          <a:ext cx="1193650" cy="9962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7. Prepare the Test Document</a:t>
          </a:r>
          <a:endParaRPr lang="en-US" sz="1200" kern="1200" dirty="0">
            <a:solidFill>
              <a:schemeClr val="tx1"/>
            </a:solidFill>
          </a:endParaRPr>
        </a:p>
      </dsp:txBody>
      <dsp:txXfrm>
        <a:off x="4145009" y="4985980"/>
        <a:ext cx="844038" cy="704440"/>
      </dsp:txXfrm>
    </dsp:sp>
    <dsp:sp modelId="{819ADF47-8960-4C50-93A8-9D89422C3058}">
      <dsp:nvSpPr>
        <dsp:cNvPr id="0" name=""/>
        <dsp:cNvSpPr/>
      </dsp:nvSpPr>
      <dsp:spPr>
        <a:xfrm rot="11880000">
          <a:off x="3752260" y="4936012"/>
          <a:ext cx="188719" cy="3362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807491" y="5012005"/>
        <a:ext cx="132103" cy="201736"/>
      </dsp:txXfrm>
    </dsp:sp>
    <dsp:sp modelId="{3E6340D6-7AFC-47EB-AF6F-966E08D80560}">
      <dsp:nvSpPr>
        <dsp:cNvPr id="0" name=""/>
        <dsp:cNvSpPr/>
      </dsp:nvSpPr>
      <dsp:spPr>
        <a:xfrm>
          <a:off x="2583171" y="4377987"/>
          <a:ext cx="1123326" cy="9962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8. Reproduce &amp; Distribute</a:t>
          </a:r>
          <a:endParaRPr lang="en-US" sz="1200" kern="1200" dirty="0">
            <a:solidFill>
              <a:schemeClr val="tx1"/>
            </a:solidFill>
          </a:endParaRPr>
        </a:p>
      </dsp:txBody>
      <dsp:txXfrm>
        <a:off x="2747678" y="4523881"/>
        <a:ext cx="794312" cy="704440"/>
      </dsp:txXfrm>
    </dsp:sp>
    <dsp:sp modelId="{28F68958-2311-4FDE-A77E-2433A368D26E}">
      <dsp:nvSpPr>
        <dsp:cNvPr id="0" name=""/>
        <dsp:cNvSpPr/>
      </dsp:nvSpPr>
      <dsp:spPr>
        <a:xfrm rot="14040000">
          <a:off x="2591313" y="4111438"/>
          <a:ext cx="240203" cy="33622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648522" y="4207832"/>
        <a:ext cx="168142" cy="201736"/>
      </dsp:txXfrm>
    </dsp:sp>
    <dsp:sp modelId="{D1117994-B415-45A3-981D-604237A23BF2}">
      <dsp:nvSpPr>
        <dsp:cNvPr id="0" name=""/>
        <dsp:cNvSpPr/>
      </dsp:nvSpPr>
      <dsp:spPr>
        <a:xfrm>
          <a:off x="1676825" y="3168196"/>
          <a:ext cx="1178089" cy="9962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9. Create Scoring Guidelines</a:t>
          </a:r>
          <a:endParaRPr lang="en-US" sz="1200" kern="1200" dirty="0">
            <a:solidFill>
              <a:schemeClr val="tx1"/>
            </a:solidFill>
          </a:endParaRPr>
        </a:p>
      </dsp:txBody>
      <dsp:txXfrm>
        <a:off x="1849352" y="3314090"/>
        <a:ext cx="833035" cy="704440"/>
      </dsp:txXfrm>
    </dsp:sp>
    <dsp:sp modelId="{9578B900-5D41-4D0A-AF5B-0DF25F0BBDCB}">
      <dsp:nvSpPr>
        <dsp:cNvPr id="0" name=""/>
        <dsp:cNvSpPr/>
      </dsp:nvSpPr>
      <dsp:spPr>
        <a:xfrm rot="16200000">
          <a:off x="2133593" y="2757992"/>
          <a:ext cx="264552" cy="33622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173276" y="2864920"/>
        <a:ext cx="185186" cy="201736"/>
      </dsp:txXfrm>
    </dsp:sp>
    <dsp:sp modelId="{5ADBE7FC-455D-414F-8353-9C61EBEE396B}">
      <dsp:nvSpPr>
        <dsp:cNvPr id="0" name=""/>
        <dsp:cNvSpPr/>
      </dsp:nvSpPr>
      <dsp:spPr>
        <a:xfrm>
          <a:off x="1661667" y="1672813"/>
          <a:ext cx="1208404" cy="9962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10. Prepare Students for the Test</a:t>
          </a:r>
          <a:endParaRPr lang="en-US" sz="1200" kern="1200" dirty="0">
            <a:solidFill>
              <a:schemeClr val="tx1"/>
            </a:solidFill>
          </a:endParaRPr>
        </a:p>
      </dsp:txBody>
      <dsp:txXfrm>
        <a:off x="1838634" y="1818707"/>
        <a:ext cx="854470" cy="704440"/>
      </dsp:txXfrm>
    </dsp:sp>
    <dsp:sp modelId="{C4581AB9-F8FB-4902-89AE-0D02ECA3FDDD}">
      <dsp:nvSpPr>
        <dsp:cNvPr id="0" name=""/>
        <dsp:cNvSpPr/>
      </dsp:nvSpPr>
      <dsp:spPr>
        <a:xfrm rot="18360000">
          <a:off x="2584790" y="1410291"/>
          <a:ext cx="223144" cy="33622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598587" y="1504615"/>
        <a:ext cx="156201" cy="201736"/>
      </dsp:txXfrm>
    </dsp:sp>
    <dsp:sp modelId="{F84613CA-71A0-43A1-B1FA-BF035CA8AAB3}">
      <dsp:nvSpPr>
        <dsp:cNvPr id="0" name=""/>
        <dsp:cNvSpPr/>
      </dsp:nvSpPr>
      <dsp:spPr>
        <a:xfrm>
          <a:off x="2449497" y="463022"/>
          <a:ext cx="1390674" cy="99622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1. Define the Purpose &amp; Identify Students </a:t>
          </a:r>
        </a:p>
      </dsp:txBody>
      <dsp:txXfrm>
        <a:off x="2653156" y="608916"/>
        <a:ext cx="983356" cy="704440"/>
      </dsp:txXfrm>
    </dsp:sp>
    <dsp:sp modelId="{743501F8-6BE1-4788-AF78-D07B783651F9}">
      <dsp:nvSpPr>
        <dsp:cNvPr id="0" name=""/>
        <dsp:cNvSpPr/>
      </dsp:nvSpPr>
      <dsp:spPr>
        <a:xfrm rot="20520000">
          <a:off x="3828201" y="548993"/>
          <a:ext cx="135352" cy="33622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829195" y="622512"/>
        <a:ext cx="94746" cy="2017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D1173-7E2F-4CB9-BC35-57AE8CAEFC28}">
      <dsp:nvSpPr>
        <dsp:cNvPr id="0" name=""/>
        <dsp:cNvSpPr/>
      </dsp:nvSpPr>
      <dsp:spPr>
        <a:xfrm>
          <a:off x="4984360" y="2952156"/>
          <a:ext cx="1524223" cy="553826"/>
        </a:xfrm>
        <a:custGeom>
          <a:avLst/>
          <a:gdLst/>
          <a:ahLst/>
          <a:cxnLst/>
          <a:rect l="0" t="0" r="0" b="0"/>
          <a:pathLst>
            <a:path>
              <a:moveTo>
                <a:pt x="1524223" y="0"/>
              </a:moveTo>
              <a:lnTo>
                <a:pt x="1524223" y="404536"/>
              </a:lnTo>
              <a:lnTo>
                <a:pt x="0" y="404536"/>
              </a:lnTo>
              <a:lnTo>
                <a:pt x="0" y="553826"/>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68C319-22DD-435E-9D36-512F0DCD4D83}">
      <dsp:nvSpPr>
        <dsp:cNvPr id="0" name=""/>
        <dsp:cNvSpPr/>
      </dsp:nvSpPr>
      <dsp:spPr>
        <a:xfrm>
          <a:off x="6508583" y="2952156"/>
          <a:ext cx="687900" cy="625756"/>
        </a:xfrm>
        <a:custGeom>
          <a:avLst/>
          <a:gdLst/>
          <a:ahLst/>
          <a:cxnLst/>
          <a:rect l="0" t="0" r="0" b="0"/>
          <a:pathLst>
            <a:path>
              <a:moveTo>
                <a:pt x="0" y="0"/>
              </a:moveTo>
              <a:lnTo>
                <a:pt x="0" y="476465"/>
              </a:lnTo>
              <a:lnTo>
                <a:pt x="687900" y="476465"/>
              </a:lnTo>
              <a:lnTo>
                <a:pt x="687900" y="625756"/>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8F9620-9172-4015-82A6-D37BCE1BAB73}">
      <dsp:nvSpPr>
        <dsp:cNvPr id="0" name=""/>
        <dsp:cNvSpPr/>
      </dsp:nvSpPr>
      <dsp:spPr>
        <a:xfrm>
          <a:off x="4119535" y="1432508"/>
          <a:ext cx="2389047" cy="496326"/>
        </a:xfrm>
        <a:custGeom>
          <a:avLst/>
          <a:gdLst/>
          <a:ahLst/>
          <a:cxnLst/>
          <a:rect l="0" t="0" r="0" b="0"/>
          <a:pathLst>
            <a:path>
              <a:moveTo>
                <a:pt x="0" y="0"/>
              </a:moveTo>
              <a:lnTo>
                <a:pt x="0" y="347036"/>
              </a:lnTo>
              <a:lnTo>
                <a:pt x="2389047" y="347036"/>
              </a:lnTo>
              <a:lnTo>
                <a:pt x="2389047" y="496326"/>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E38ED9-842C-42A8-BE3D-5D3F62C6A3F6}">
      <dsp:nvSpPr>
        <dsp:cNvPr id="0" name=""/>
        <dsp:cNvSpPr/>
      </dsp:nvSpPr>
      <dsp:spPr>
        <a:xfrm>
          <a:off x="1949382" y="2952156"/>
          <a:ext cx="876786" cy="428244"/>
        </a:xfrm>
        <a:custGeom>
          <a:avLst/>
          <a:gdLst/>
          <a:ahLst/>
          <a:cxnLst/>
          <a:rect l="0" t="0" r="0" b="0"/>
          <a:pathLst>
            <a:path>
              <a:moveTo>
                <a:pt x="0" y="0"/>
              </a:moveTo>
              <a:lnTo>
                <a:pt x="0" y="278954"/>
              </a:lnTo>
              <a:lnTo>
                <a:pt x="876786" y="278954"/>
              </a:lnTo>
              <a:lnTo>
                <a:pt x="876786" y="428244"/>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BEF1D0-BB9D-4A64-A682-4244B15A1947}">
      <dsp:nvSpPr>
        <dsp:cNvPr id="0" name=""/>
        <dsp:cNvSpPr/>
      </dsp:nvSpPr>
      <dsp:spPr>
        <a:xfrm>
          <a:off x="830559" y="2952156"/>
          <a:ext cx="1118822" cy="428244"/>
        </a:xfrm>
        <a:custGeom>
          <a:avLst/>
          <a:gdLst/>
          <a:ahLst/>
          <a:cxnLst/>
          <a:rect l="0" t="0" r="0" b="0"/>
          <a:pathLst>
            <a:path>
              <a:moveTo>
                <a:pt x="1118822" y="0"/>
              </a:moveTo>
              <a:lnTo>
                <a:pt x="1118822" y="278954"/>
              </a:lnTo>
              <a:lnTo>
                <a:pt x="0" y="278954"/>
              </a:lnTo>
              <a:lnTo>
                <a:pt x="0" y="428244"/>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52A84C-A19F-4865-8843-8B3CB19DD192}">
      <dsp:nvSpPr>
        <dsp:cNvPr id="0" name=""/>
        <dsp:cNvSpPr/>
      </dsp:nvSpPr>
      <dsp:spPr>
        <a:xfrm>
          <a:off x="1949382" y="1432508"/>
          <a:ext cx="2170153" cy="496326"/>
        </a:xfrm>
        <a:custGeom>
          <a:avLst/>
          <a:gdLst/>
          <a:ahLst/>
          <a:cxnLst/>
          <a:rect l="0" t="0" r="0" b="0"/>
          <a:pathLst>
            <a:path>
              <a:moveTo>
                <a:pt x="2170153" y="0"/>
              </a:moveTo>
              <a:lnTo>
                <a:pt x="2170153" y="347036"/>
              </a:lnTo>
              <a:lnTo>
                <a:pt x="0" y="347036"/>
              </a:lnTo>
              <a:lnTo>
                <a:pt x="0" y="496326"/>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35B58A-8B36-4C73-BB79-D25151A8B05B}">
      <dsp:nvSpPr>
        <dsp:cNvPr id="0" name=""/>
        <dsp:cNvSpPr/>
      </dsp:nvSpPr>
      <dsp:spPr>
        <a:xfrm>
          <a:off x="1216389" y="506996"/>
          <a:ext cx="5806292" cy="92551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E5956D-FABA-4E38-9A3F-5B5268F06B58}">
      <dsp:nvSpPr>
        <dsp:cNvPr id="0" name=""/>
        <dsp:cNvSpPr/>
      </dsp:nvSpPr>
      <dsp:spPr>
        <a:xfrm>
          <a:off x="1395448" y="677102"/>
          <a:ext cx="5806292" cy="92551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FF0000"/>
              </a:solidFill>
              <a:latin typeface="Times New Roman" panose="02020603050405020304" pitchFamily="18" charset="0"/>
              <a:cs typeface="Times New Roman" panose="02020603050405020304" pitchFamily="18" charset="0"/>
            </a:rPr>
            <a:t>12-Classification of test items</a:t>
          </a:r>
        </a:p>
      </dsp:txBody>
      <dsp:txXfrm>
        <a:off x="1422555" y="704209"/>
        <a:ext cx="5752078" cy="871298"/>
      </dsp:txXfrm>
    </dsp:sp>
    <dsp:sp modelId="{1247CA0A-C9D1-4076-A121-61F24544767D}">
      <dsp:nvSpPr>
        <dsp:cNvPr id="0" name=""/>
        <dsp:cNvSpPr/>
      </dsp:nvSpPr>
      <dsp:spPr>
        <a:xfrm>
          <a:off x="668933" y="1928834"/>
          <a:ext cx="2560897" cy="102332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64E99C-AF48-4ED0-ACB8-3855234A24CF}">
      <dsp:nvSpPr>
        <dsp:cNvPr id="0" name=""/>
        <dsp:cNvSpPr/>
      </dsp:nvSpPr>
      <dsp:spPr>
        <a:xfrm>
          <a:off x="847992" y="2098940"/>
          <a:ext cx="2560897" cy="102332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 According  to how they are </a:t>
          </a:r>
          <a:r>
            <a:rPr lang="en-US" sz="2400" b="1" kern="1200" dirty="0">
              <a:solidFill>
                <a:srgbClr val="FF0000"/>
              </a:solidFill>
              <a:latin typeface="Times New Roman" panose="02020603050405020304" pitchFamily="18" charset="0"/>
              <a:cs typeface="Times New Roman" panose="02020603050405020304" pitchFamily="18" charset="0"/>
            </a:rPr>
            <a:t>scored</a:t>
          </a:r>
          <a:r>
            <a:rPr lang="en-US" sz="2000" b="1" kern="1200" dirty="0">
              <a:latin typeface="Times New Roman" panose="02020603050405020304" pitchFamily="18" charset="0"/>
              <a:cs typeface="Times New Roman" panose="02020603050405020304" pitchFamily="18" charset="0"/>
            </a:rPr>
            <a:t> </a:t>
          </a:r>
        </a:p>
      </dsp:txBody>
      <dsp:txXfrm>
        <a:off x="877964" y="2128912"/>
        <a:ext cx="2500953" cy="963377"/>
      </dsp:txXfrm>
    </dsp:sp>
    <dsp:sp modelId="{2A07D249-9B12-4B0A-9483-0F3A1F1B5877}">
      <dsp:nvSpPr>
        <dsp:cNvPr id="0" name=""/>
        <dsp:cNvSpPr/>
      </dsp:nvSpPr>
      <dsp:spPr>
        <a:xfrm>
          <a:off x="-19409" y="3380400"/>
          <a:ext cx="1699938" cy="102332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7C38E4-D1C0-4862-A7B3-1E5169FBE4B1}">
      <dsp:nvSpPr>
        <dsp:cNvPr id="0" name=""/>
        <dsp:cNvSpPr/>
      </dsp:nvSpPr>
      <dsp:spPr>
        <a:xfrm>
          <a:off x="159649" y="3550506"/>
          <a:ext cx="1699938" cy="10233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Times New Roman" panose="02020603050405020304" pitchFamily="18" charset="0"/>
              <a:cs typeface="Times New Roman" panose="02020603050405020304" pitchFamily="18" charset="0"/>
            </a:rPr>
            <a:t>objectively </a:t>
          </a:r>
          <a:endParaRPr lang="en-US" sz="2400" kern="1200" dirty="0">
            <a:solidFill>
              <a:srgbClr val="FF0000"/>
            </a:solidFill>
            <a:latin typeface="Times New Roman" panose="02020603050405020304" pitchFamily="18" charset="0"/>
            <a:cs typeface="Times New Roman" panose="02020603050405020304" pitchFamily="18" charset="0"/>
          </a:endParaRPr>
        </a:p>
      </dsp:txBody>
      <dsp:txXfrm>
        <a:off x="189621" y="3580478"/>
        <a:ext cx="1639994" cy="963377"/>
      </dsp:txXfrm>
    </dsp:sp>
    <dsp:sp modelId="{E26C4FAA-D187-4D44-9DBC-7642735FDD75}">
      <dsp:nvSpPr>
        <dsp:cNvPr id="0" name=""/>
        <dsp:cNvSpPr/>
      </dsp:nvSpPr>
      <dsp:spPr>
        <a:xfrm>
          <a:off x="1916444" y="3380400"/>
          <a:ext cx="1819449" cy="102332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C8761E-5235-4C04-A3A3-A7E8D50B45AA}">
      <dsp:nvSpPr>
        <dsp:cNvPr id="0" name=""/>
        <dsp:cNvSpPr/>
      </dsp:nvSpPr>
      <dsp:spPr>
        <a:xfrm>
          <a:off x="2095503" y="3550506"/>
          <a:ext cx="1819449" cy="10233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Times New Roman" panose="02020603050405020304" pitchFamily="18" charset="0"/>
              <a:cs typeface="Times New Roman" panose="02020603050405020304" pitchFamily="18" charset="0"/>
            </a:rPr>
            <a:t>subjectively</a:t>
          </a:r>
          <a:r>
            <a:rPr lang="en-US" sz="2400" kern="1200" dirty="0">
              <a:solidFill>
                <a:srgbClr val="FF0000"/>
              </a:solidFill>
              <a:latin typeface="Times New Roman" panose="02020603050405020304" pitchFamily="18" charset="0"/>
              <a:cs typeface="Times New Roman" panose="02020603050405020304" pitchFamily="18" charset="0"/>
            </a:rPr>
            <a:t> </a:t>
          </a:r>
        </a:p>
      </dsp:txBody>
      <dsp:txXfrm>
        <a:off x="2125475" y="3580478"/>
        <a:ext cx="1759505" cy="963377"/>
      </dsp:txXfrm>
    </dsp:sp>
    <dsp:sp modelId="{3D041187-C76E-4C66-9DC7-04E9FCA9B274}">
      <dsp:nvSpPr>
        <dsp:cNvPr id="0" name=""/>
        <dsp:cNvSpPr/>
      </dsp:nvSpPr>
      <dsp:spPr>
        <a:xfrm>
          <a:off x="5215790" y="1928834"/>
          <a:ext cx="2585586" cy="102332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E15660-51AA-4C38-899B-9703DF72BAFF}">
      <dsp:nvSpPr>
        <dsp:cNvPr id="0" name=""/>
        <dsp:cNvSpPr/>
      </dsp:nvSpPr>
      <dsp:spPr>
        <a:xfrm>
          <a:off x="5394849" y="2098940"/>
          <a:ext cx="2585586" cy="102332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According to the type of </a:t>
          </a:r>
          <a:r>
            <a:rPr lang="en-US" sz="2000" b="1" kern="1200" dirty="0">
              <a:solidFill>
                <a:srgbClr val="FF0000"/>
              </a:solidFill>
              <a:latin typeface="Times New Roman" panose="02020603050405020304" pitchFamily="18" charset="0"/>
              <a:cs typeface="Times New Roman" panose="02020603050405020304" pitchFamily="18" charset="0"/>
            </a:rPr>
            <a:t>response</a:t>
          </a:r>
          <a:r>
            <a:rPr lang="en-US" sz="1800" b="1" kern="1200" dirty="0">
              <a:solidFill>
                <a:srgbClr val="FF0000"/>
              </a:solidFill>
              <a:latin typeface="Times New Roman" panose="02020603050405020304" pitchFamily="18" charset="0"/>
              <a:cs typeface="Times New Roman" panose="02020603050405020304" pitchFamily="18" charset="0"/>
            </a:rPr>
            <a:t> </a:t>
          </a:r>
          <a:r>
            <a:rPr lang="en-US" sz="1800" b="1" kern="1200" dirty="0">
              <a:solidFill>
                <a:schemeClr val="tx1"/>
              </a:solidFill>
              <a:latin typeface="Times New Roman" panose="02020603050405020304" pitchFamily="18" charset="0"/>
              <a:cs typeface="Times New Roman" panose="02020603050405020304" pitchFamily="18" charset="0"/>
            </a:rPr>
            <a:t>required by test-taker</a:t>
          </a:r>
        </a:p>
      </dsp:txBody>
      <dsp:txXfrm>
        <a:off x="5424821" y="2128912"/>
        <a:ext cx="2525642" cy="963377"/>
      </dsp:txXfrm>
    </dsp:sp>
    <dsp:sp modelId="{C171A372-C645-4838-8377-9AD83696A774}">
      <dsp:nvSpPr>
        <dsp:cNvPr id="0" name=""/>
        <dsp:cNvSpPr/>
      </dsp:nvSpPr>
      <dsp:spPr>
        <a:xfrm>
          <a:off x="6190027" y="3577912"/>
          <a:ext cx="2012913" cy="102332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B49170-A332-4C8E-A603-0A3906CAA7D4}">
      <dsp:nvSpPr>
        <dsp:cNvPr id="0" name=""/>
        <dsp:cNvSpPr/>
      </dsp:nvSpPr>
      <dsp:spPr>
        <a:xfrm>
          <a:off x="6369086" y="3748018"/>
          <a:ext cx="2012913" cy="10233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FF0000"/>
              </a:solidFill>
              <a:latin typeface="Times New Roman" panose="02020603050405020304" pitchFamily="18" charset="0"/>
              <a:cs typeface="Times New Roman" panose="02020603050405020304" pitchFamily="18" charset="0"/>
            </a:rPr>
            <a:t>Constructed</a:t>
          </a:r>
          <a:r>
            <a:rPr lang="en-US" sz="2200" kern="1200" dirty="0">
              <a:solidFill>
                <a:schemeClr val="tx1"/>
              </a:solidFill>
              <a:latin typeface="Times New Roman" panose="02020603050405020304" pitchFamily="18" charset="0"/>
              <a:cs typeface="Times New Roman" panose="02020603050405020304" pitchFamily="18" charset="0"/>
            </a:rPr>
            <a:t>-response</a:t>
          </a:r>
          <a:endParaRPr lang="en-US" sz="2200" kern="1200" dirty="0">
            <a:latin typeface="Times New Roman" panose="02020603050405020304" pitchFamily="18" charset="0"/>
            <a:cs typeface="Times New Roman" panose="02020603050405020304" pitchFamily="18" charset="0"/>
          </a:endParaRPr>
        </a:p>
      </dsp:txBody>
      <dsp:txXfrm>
        <a:off x="6399058" y="3777990"/>
        <a:ext cx="1952969" cy="963377"/>
      </dsp:txXfrm>
    </dsp:sp>
    <dsp:sp modelId="{1A8A4434-0A03-44AE-8A29-188187B808DF}">
      <dsp:nvSpPr>
        <dsp:cNvPr id="0" name=""/>
        <dsp:cNvSpPr/>
      </dsp:nvSpPr>
      <dsp:spPr>
        <a:xfrm>
          <a:off x="4190996" y="3505982"/>
          <a:ext cx="1586728" cy="102332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7134F3-90D8-47C4-9C75-878CDA53FAB8}">
      <dsp:nvSpPr>
        <dsp:cNvPr id="0" name=""/>
        <dsp:cNvSpPr/>
      </dsp:nvSpPr>
      <dsp:spPr>
        <a:xfrm>
          <a:off x="4370055" y="3676088"/>
          <a:ext cx="1586728" cy="10233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Times New Roman" panose="02020603050405020304" pitchFamily="18" charset="0"/>
              <a:cs typeface="Times New Roman" panose="02020603050405020304" pitchFamily="18" charset="0"/>
            </a:rPr>
            <a:t>Selected-</a:t>
          </a:r>
          <a:r>
            <a:rPr lang="en-US" sz="2400" kern="1200" dirty="0">
              <a:solidFill>
                <a:schemeClr val="tx1"/>
              </a:solidFill>
              <a:latin typeface="Times New Roman" panose="02020603050405020304" pitchFamily="18" charset="0"/>
              <a:cs typeface="Times New Roman" panose="02020603050405020304" pitchFamily="18" charset="0"/>
            </a:rPr>
            <a:t>response</a:t>
          </a:r>
          <a:endParaRPr lang="en-US" sz="2400" kern="1200" dirty="0">
            <a:latin typeface="Times New Roman" panose="02020603050405020304" pitchFamily="18" charset="0"/>
            <a:cs typeface="Times New Roman" panose="02020603050405020304" pitchFamily="18" charset="0"/>
          </a:endParaRPr>
        </a:p>
      </dsp:txBody>
      <dsp:txXfrm>
        <a:off x="4400027" y="3706060"/>
        <a:ext cx="1526784" cy="96337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DE0911-F405-4E7D-87C9-3014CA901C11}" type="datetimeFigureOut">
              <a:rPr lang="en-US" smtClean="0"/>
              <a:pPr/>
              <a:t>3/10/2025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3DE162-8469-4450-9DAA-38AA78E71814}" type="slidenum">
              <a:rPr lang="en-US" smtClean="0"/>
              <a:pPr/>
              <a:t>‹#›</a:t>
            </a:fld>
            <a:endParaRPr lang="en-US"/>
          </a:p>
        </p:txBody>
      </p:sp>
    </p:spTree>
    <p:extLst>
      <p:ext uri="{BB962C8B-B14F-4D97-AF65-F5344CB8AC3E}">
        <p14:creationId xmlns:p14="http://schemas.microsoft.com/office/powerpoint/2010/main" val="984163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3DE162-8469-4450-9DAA-38AA78E71814}" type="slidenum">
              <a:rPr lang="en-US" smtClean="0"/>
              <a:pPr/>
              <a:t>4</a:t>
            </a:fld>
            <a:endParaRPr lang="en-US"/>
          </a:p>
        </p:txBody>
      </p:sp>
    </p:spTree>
    <p:extLst>
      <p:ext uri="{BB962C8B-B14F-4D97-AF65-F5344CB8AC3E}">
        <p14:creationId xmlns:p14="http://schemas.microsoft.com/office/powerpoint/2010/main" val="413853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3DE162-8469-4450-9DAA-38AA78E71814}" type="slidenum">
              <a:rPr lang="en-US" smtClean="0"/>
              <a:pPr/>
              <a:t>5</a:t>
            </a:fld>
            <a:endParaRPr lang="en-US"/>
          </a:p>
        </p:txBody>
      </p:sp>
    </p:spTree>
    <p:extLst>
      <p:ext uri="{BB962C8B-B14F-4D97-AF65-F5344CB8AC3E}">
        <p14:creationId xmlns:p14="http://schemas.microsoft.com/office/powerpoint/2010/main" val="1229904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3DE162-8469-4450-9DAA-38AA78E71814}" type="slidenum">
              <a:rPr lang="en-US" smtClean="0"/>
              <a:pPr/>
              <a:t>9</a:t>
            </a:fld>
            <a:endParaRPr lang="en-US"/>
          </a:p>
        </p:txBody>
      </p:sp>
    </p:spTree>
    <p:extLst>
      <p:ext uri="{BB962C8B-B14F-4D97-AF65-F5344CB8AC3E}">
        <p14:creationId xmlns:p14="http://schemas.microsoft.com/office/powerpoint/2010/main" val="2453917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367137-6D9D-4381-B56E-A742689E3338}"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83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6096B0-47CF-4FCF-98A4-2F45AC919C31}"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48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BC2956-4A44-4E1F-9156-043605261D13}"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17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367137-6D9D-4381-B56E-A742689E3338}"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288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7C424F-7826-4B85-95F6-B3C863FF8013}"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68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E14C9A-68AC-4E33-926E-BDC70840E936}"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961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CF594C-2558-49BF-8E75-E4B6D281A3DB}"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318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703742-DC80-4050-A156-65297BA93DFD}"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61429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F1ECB3-DA65-4F09-A8C0-EA2FC9A30996}"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0614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F5C0C-5BC8-4BCF-9E7E-9A511B4D4462}"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0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8B65F4A-7CF1-4E5E-8C75-9E9F8145F979}"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45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7C424F-7826-4B85-95F6-B3C863FF8013}"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806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9CED160-87CA-457B-A768-4A698DC3F4DA}"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85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6096B0-47CF-4FCF-98A4-2F45AC919C31}"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901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BC2956-4A44-4E1F-9156-043605261D13}"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82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E14C9A-68AC-4E33-926E-BDC70840E936}"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16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CF594C-2558-49BF-8E75-E4B6D281A3DB}"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332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703742-DC80-4050-A156-65297BA93DFD}"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4958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F1ECB3-DA65-4F09-A8C0-EA2FC9A30996}"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8102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F5C0C-5BC8-4BCF-9E7E-9A511B4D4462}"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24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8B65F4A-7CF1-4E5E-8C75-9E9F8145F979}"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33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9CED160-87CA-457B-A768-4A698DC3F4DA}"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42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49FA3659-76AC-4E18-992A-83FE03924A7B}"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242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49FA3659-76AC-4E18-992A-83FE03924A7B}" type="datetime1">
              <a:rPr lang="en-US" smtClean="0">
                <a:solidFill>
                  <a:prstClr val="black">
                    <a:lumMod val="65000"/>
                    <a:lumOff val="35000"/>
                  </a:prstClr>
                </a:solidFill>
              </a:rPr>
              <a:pPr/>
              <a:t>3/10/2025</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4603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hyperlink" Target="https://www.rawpixel.com/image/517813/free-illustration-vector-coming-soon-opening-soon-announcement"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036CBB5-4A45-BA6B-F656-1A8723A59B7B}"/>
              </a:ext>
            </a:extLst>
          </p:cNvPr>
          <p:cNvSpPr>
            <a:spLocks noGrp="1"/>
          </p:cNvSpPr>
          <p:nvPr>
            <p:ph type="ctrTitle"/>
          </p:nvPr>
        </p:nvSpPr>
        <p:spPr>
          <a:xfrm>
            <a:off x="328574" y="2237379"/>
            <a:ext cx="8159899" cy="841772"/>
          </a:xfrm>
          <a:ln>
            <a:solidFill>
              <a:srgbClr val="00B050"/>
            </a:solidFill>
          </a:ln>
          <a:effectLst>
            <a:glow rad="139700">
              <a:schemeClr val="accent5">
                <a:satMod val="175000"/>
                <a:alpha val="40000"/>
              </a:schemeClr>
            </a:glow>
          </a:effectLst>
        </p:spPr>
        <p:txBody>
          <a:bodyPr>
            <a:normAutofit/>
          </a:bodyPr>
          <a:lstStyle/>
          <a:p>
            <a:r>
              <a:rPr lang="en-US" b="1" dirty="0">
                <a:solidFill>
                  <a:srgbClr val="C00000"/>
                </a:solidFill>
                <a:latin typeface="Times New Roman" panose="02020603050405020304" pitchFamily="18" charset="0"/>
                <a:cs typeface="Times New Roman" panose="02020603050405020304" pitchFamily="18" charset="0"/>
              </a:rPr>
              <a:t>Planning for Classroom Testing </a:t>
            </a:r>
            <a:endParaRPr lang="ar-SA" b="1" dirty="0">
              <a:solidFill>
                <a:srgbClr val="C00000"/>
              </a:solidFill>
              <a:latin typeface="Times New Roman" panose="02020603050405020304" pitchFamily="18" charset="0"/>
              <a:cs typeface="Times New Roman" panose="02020603050405020304" pitchFamily="18" charset="0"/>
            </a:endParaRPr>
          </a:p>
        </p:txBody>
      </p:sp>
      <p:sp>
        <p:nvSpPr>
          <p:cNvPr id="3" name="عنوان فرعي 2">
            <a:extLst>
              <a:ext uri="{FF2B5EF4-FFF2-40B4-BE49-F238E27FC236}">
                <a16:creationId xmlns:a16="http://schemas.microsoft.com/office/drawing/2014/main" id="{C9D1EE3C-3781-C2F8-FD53-58AAF5AB34FC}"/>
              </a:ext>
            </a:extLst>
          </p:cNvPr>
          <p:cNvSpPr>
            <a:spLocks noGrp="1"/>
          </p:cNvSpPr>
          <p:nvPr>
            <p:ph type="subTitle" idx="1"/>
          </p:nvPr>
        </p:nvSpPr>
        <p:spPr>
          <a:xfrm>
            <a:off x="335649" y="3786956"/>
            <a:ext cx="3886200" cy="1942747"/>
          </a:xfrm>
        </p:spPr>
        <p:txBody>
          <a:bodyPr>
            <a:normAutofit fontScale="92500"/>
          </a:bodyPr>
          <a:lstStyle/>
          <a:p>
            <a:pPr algn="l" rtl="0">
              <a:lnSpc>
                <a:spcPct val="140000"/>
              </a:lnSpc>
            </a:pPr>
            <a:r>
              <a:rPr lang="en-US" sz="2400" b="1" dirty="0">
                <a:solidFill>
                  <a:srgbClr val="FF0000"/>
                </a:solidFill>
                <a:latin typeface="Times New Roman" panose="02020603050405020304" pitchFamily="18" charset="0"/>
                <a:cs typeface="Times New Roman" panose="02020603050405020304" pitchFamily="18" charset="0"/>
              </a:rPr>
              <a:t>  Presented by</a:t>
            </a:r>
          </a:p>
          <a:p>
            <a:pPr marL="285750" indent="-285750" algn="l" rtl="0">
              <a:lnSpc>
                <a:spcPct val="140000"/>
              </a:lnSpc>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Mohamed Ahmed Adly</a:t>
            </a:r>
          </a:p>
          <a:p>
            <a:pPr marL="285750" indent="-285750" algn="l" rtl="0">
              <a:lnSpc>
                <a:spcPct val="140000"/>
              </a:lnSpc>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Mostafa Mohammed Hussein</a:t>
            </a:r>
          </a:p>
          <a:p>
            <a:pPr algn="l" rtl="0">
              <a:lnSpc>
                <a:spcPct val="140000"/>
              </a:lnSpc>
            </a:pPr>
            <a:endParaRPr lang="ar-SA" dirty="0">
              <a:solidFill>
                <a:schemeClr val="tx1"/>
              </a:solidFill>
              <a:latin typeface="Times New Roman" panose="02020603050405020304" pitchFamily="18" charset="0"/>
              <a:cs typeface="Times New Roman" panose="02020603050405020304" pitchFamily="18" charset="0"/>
            </a:endParaRPr>
          </a:p>
        </p:txBody>
      </p:sp>
      <p:sp>
        <p:nvSpPr>
          <p:cNvPr id="4" name="عنوان فرعي 2">
            <a:extLst>
              <a:ext uri="{FF2B5EF4-FFF2-40B4-BE49-F238E27FC236}">
                <a16:creationId xmlns:a16="http://schemas.microsoft.com/office/drawing/2014/main" id="{3ECE018C-C1DC-2C9D-5204-B7E75739B0B6}"/>
              </a:ext>
            </a:extLst>
          </p:cNvPr>
          <p:cNvSpPr txBox="1">
            <a:spLocks/>
          </p:cNvSpPr>
          <p:nvPr/>
        </p:nvSpPr>
        <p:spPr>
          <a:xfrm>
            <a:off x="4724400" y="3778850"/>
            <a:ext cx="4603410" cy="1942746"/>
          </a:xfrm>
          <a:prstGeom prst="rect">
            <a:avLst/>
          </a:prstGeom>
        </p:spPr>
        <p:txBody>
          <a:bodyPr vert="horz" lIns="68580" tIns="34290" rIns="68580" bIns="3429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en-US" b="1" dirty="0">
                <a:solidFill>
                  <a:srgbClr val="FF0000"/>
                </a:solidFill>
                <a:latin typeface="Times New Roman" panose="02020603050405020304" pitchFamily="18" charset="0"/>
                <a:cs typeface="Times New Roman" panose="02020603050405020304" pitchFamily="18" charset="0"/>
              </a:rPr>
              <a:t>Under Supervised by</a:t>
            </a:r>
          </a:p>
          <a:p>
            <a:pPr marL="285750" indent="-285750" algn="l" rtl="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Prof. Dr. </a:t>
            </a:r>
            <a:r>
              <a:rPr lang="en-US" dirty="0" err="1">
                <a:latin typeface="Times New Roman" panose="02020603050405020304" pitchFamily="18" charset="0"/>
                <a:cs typeface="Times New Roman" panose="02020603050405020304" pitchFamily="18" charset="0"/>
              </a:rPr>
              <a:t>Effat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Elkarmalawy</a:t>
            </a:r>
            <a:endParaRPr lang="en-US" dirty="0">
              <a:latin typeface="Times New Roman" panose="02020603050405020304" pitchFamily="18" charset="0"/>
              <a:cs typeface="Times New Roman" panose="02020603050405020304" pitchFamily="18" charset="0"/>
            </a:endParaRPr>
          </a:p>
          <a:p>
            <a:pPr marL="285750" indent="-285750" algn="l" rtl="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Prof. Dr. </a:t>
            </a:r>
            <a:r>
              <a:rPr lang="en-US" dirty="0" err="1">
                <a:latin typeface="Times New Roman" panose="02020603050405020304" pitchFamily="18" charset="0"/>
                <a:cs typeface="Times New Roman" panose="02020603050405020304" pitchFamily="18" charset="0"/>
              </a:rPr>
              <a:t>Enas</a:t>
            </a:r>
            <a:r>
              <a:rPr lang="en-US" dirty="0">
                <a:latin typeface="Times New Roman" panose="02020603050405020304" pitchFamily="18" charset="0"/>
                <a:cs typeface="Times New Roman" panose="02020603050405020304" pitchFamily="18" charset="0"/>
              </a:rPr>
              <a:t> Helmy</a:t>
            </a:r>
          </a:p>
          <a:p>
            <a:pPr marL="285750" indent="-285750" algn="l" rtl="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Prof. Dr</a:t>
            </a:r>
            <a:r>
              <a:rPr lang="ar-S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Heba Ahmed</a:t>
            </a:r>
          </a:p>
          <a:p>
            <a:pPr marL="285750" indent="-285750" rtl="0">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pic>
        <p:nvPicPr>
          <p:cNvPr id="5" name="Picture 4" descr="A picture containing logo&#10;&#10;Description automatically generated">
            <a:extLst>
              <a:ext uri="{FF2B5EF4-FFF2-40B4-BE49-F238E27FC236}">
                <a16:creationId xmlns:a16="http://schemas.microsoft.com/office/drawing/2014/main" id="{4FCDA4F2-7CF5-2A6E-F509-6534B3AEA1CF}"/>
              </a:ext>
            </a:extLst>
          </p:cNvPr>
          <p:cNvPicPr>
            <a:picLocks noChangeAspect="1"/>
          </p:cNvPicPr>
          <p:nvPr/>
        </p:nvPicPr>
        <p:blipFill>
          <a:blip r:embed="rId3" cstate="print"/>
          <a:srcRect/>
          <a:stretch>
            <a:fillRect/>
          </a:stretch>
        </p:blipFill>
        <p:spPr bwMode="auto">
          <a:xfrm>
            <a:off x="236662" y="179664"/>
            <a:ext cx="1435894" cy="1317253"/>
          </a:xfrm>
          <a:prstGeom prst="rect">
            <a:avLst/>
          </a:prstGeom>
          <a:noFill/>
          <a:ln w="9525">
            <a:noFill/>
            <a:miter lim="800000"/>
            <a:headEnd/>
            <a:tailEnd/>
          </a:ln>
        </p:spPr>
      </p:pic>
      <p:pic>
        <p:nvPicPr>
          <p:cNvPr id="7" name="Picture 6">
            <a:extLst>
              <a:ext uri="{FF2B5EF4-FFF2-40B4-BE49-F238E27FC236}">
                <a16:creationId xmlns:a16="http://schemas.microsoft.com/office/drawing/2014/main" id="{1A6D0E66-48CF-96C9-9245-FDA5D9F663B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179664"/>
            <a:ext cx="1287338" cy="1317253"/>
          </a:xfrm>
          <a:prstGeom prst="rect">
            <a:avLst/>
          </a:prstGeom>
          <a:solidFill>
            <a:srgbClr val="DDDDDD"/>
          </a:solidFill>
          <a:ln w="9525" cap="rnd">
            <a:solidFill>
              <a:srgbClr val="800080"/>
            </a:solidFill>
            <a:prstDash val="sysDot"/>
            <a:miter lim="800000"/>
            <a:headEnd/>
            <a:tailEnd/>
          </a:ln>
        </p:spPr>
      </p:pic>
    </p:spTree>
    <p:extLst>
      <p:ext uri="{BB962C8B-B14F-4D97-AF65-F5344CB8AC3E}">
        <p14:creationId xmlns:p14="http://schemas.microsoft.com/office/powerpoint/2010/main" val="1561273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1033E7-69BA-9AD2-05FE-556B2DECA4CC}"/>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10</a:t>
            </a:fld>
            <a:endParaRPr lang="en-US">
              <a:solidFill>
                <a:prstClr val="black">
                  <a:tint val="75000"/>
                </a:prstClr>
              </a:solidFill>
            </a:endParaRPr>
          </a:p>
        </p:txBody>
      </p:sp>
      <p:sp>
        <p:nvSpPr>
          <p:cNvPr id="6" name="TextBox 5">
            <a:extLst>
              <a:ext uri="{FF2B5EF4-FFF2-40B4-BE49-F238E27FC236}">
                <a16:creationId xmlns:a16="http://schemas.microsoft.com/office/drawing/2014/main" id="{68D4E7F7-0BAF-3234-3EF9-FD2A580E532D}"/>
              </a:ext>
            </a:extLst>
          </p:cNvPr>
          <p:cNvSpPr txBox="1"/>
          <p:nvPr/>
        </p:nvSpPr>
        <p:spPr>
          <a:xfrm>
            <a:off x="228601" y="990600"/>
            <a:ext cx="8147114" cy="6186309"/>
          </a:xfrm>
          <a:prstGeom prst="rect">
            <a:avLst/>
          </a:prstGeom>
          <a:noFill/>
        </p:spPr>
        <p:txBody>
          <a:bodyPr wrap="square">
            <a:spAutoFit/>
          </a:bodyPr>
          <a:lstStyle/>
          <a:p>
            <a:pPr marL="0" indent="0">
              <a:lnSpc>
                <a:spcPct val="150000"/>
              </a:lnSpc>
              <a:buNone/>
            </a:pPr>
            <a:r>
              <a:rPr lang="en-US" sz="2400" dirty="0">
                <a:latin typeface="Times New Roman" panose="02020603050405020304" pitchFamily="18" charset="0"/>
                <a:cs typeface="+mj-cs"/>
              </a:rPr>
              <a:t>10</a:t>
            </a:r>
            <a:r>
              <a:rPr lang="en-US" sz="2200" dirty="0">
                <a:latin typeface="Times New Roman" panose="02020603050405020304" pitchFamily="18" charset="0"/>
                <a:cs typeface="+mj-cs"/>
              </a:rPr>
              <a:t>. </a:t>
            </a:r>
            <a:r>
              <a:rPr lang="en-US" sz="2200" dirty="0">
                <a:latin typeface="Times New Roman" panose="02020603050405020304" pitchFamily="18" charset="0"/>
                <a:cs typeface="Times New Roman" panose="02020603050405020304" pitchFamily="18" charset="0"/>
              </a:rPr>
              <a:t>Determine the </a:t>
            </a:r>
            <a:r>
              <a:rPr lang="en-US" sz="2200" b="1" dirty="0">
                <a:latin typeface="Times New Roman" panose="02020603050405020304" pitchFamily="18" charset="0"/>
                <a:cs typeface="Times New Roman" panose="02020603050405020304" pitchFamily="18" charset="0"/>
              </a:rPr>
              <a:t>arrangement</a:t>
            </a:r>
            <a:r>
              <a:rPr lang="en-US" sz="2200" dirty="0">
                <a:latin typeface="Times New Roman" panose="02020603050405020304" pitchFamily="18" charset="0"/>
                <a:cs typeface="Times New Roman" panose="02020603050405020304" pitchFamily="18" charset="0"/>
              </a:rPr>
              <a:t> of items on the test.</a:t>
            </a:r>
          </a:p>
          <a:p>
            <a:pPr marL="0" indent="0">
              <a:lnSpc>
                <a:spcPct val="150000"/>
              </a:lnSpc>
              <a:buNone/>
            </a:pPr>
            <a:r>
              <a:rPr lang="en-US" sz="2200" dirty="0">
                <a:latin typeface="Times New Roman" panose="02020603050405020304" pitchFamily="18" charset="0"/>
                <a:cs typeface="Times New Roman" panose="02020603050405020304" pitchFamily="18" charset="0"/>
              </a:rPr>
              <a:t>11. Write specific </a:t>
            </a:r>
            <a:r>
              <a:rPr lang="en-US" sz="2200" b="1" dirty="0">
                <a:latin typeface="Times New Roman" panose="02020603050405020304" pitchFamily="18" charset="0"/>
                <a:cs typeface="Times New Roman" panose="02020603050405020304" pitchFamily="18" charset="0"/>
              </a:rPr>
              <a:t>directions </a:t>
            </a:r>
            <a:r>
              <a:rPr lang="en-US" sz="2200" dirty="0">
                <a:latin typeface="Times New Roman" panose="02020603050405020304" pitchFamily="18" charset="0"/>
                <a:cs typeface="Times New Roman" panose="02020603050405020304" pitchFamily="18" charset="0"/>
              </a:rPr>
              <a:t>for each item format.</a:t>
            </a:r>
          </a:p>
          <a:p>
            <a:pPr marL="0" indent="0">
              <a:lnSpc>
                <a:spcPct val="150000"/>
              </a:lnSpc>
              <a:buNone/>
            </a:pPr>
            <a:r>
              <a:rPr lang="en-US" sz="2200" dirty="0">
                <a:latin typeface="Times New Roman" panose="02020603050405020304" pitchFamily="18" charset="0"/>
                <a:cs typeface="Times New Roman" panose="02020603050405020304" pitchFamily="18" charset="0"/>
              </a:rPr>
              <a:t>12. Write </a:t>
            </a:r>
            <a:r>
              <a:rPr lang="en-US" sz="2200" b="1" dirty="0">
                <a:latin typeface="Times New Roman" panose="02020603050405020304" pitchFamily="18" charset="0"/>
                <a:cs typeface="Times New Roman" panose="02020603050405020304" pitchFamily="18" charset="0"/>
              </a:rPr>
              <a:t>general directions </a:t>
            </a:r>
            <a:r>
              <a:rPr lang="en-US" sz="2200" dirty="0">
                <a:latin typeface="Times New Roman" panose="02020603050405020304" pitchFamily="18" charset="0"/>
                <a:cs typeface="Times New Roman" panose="02020603050405020304" pitchFamily="18" charset="0"/>
              </a:rPr>
              <a:t>for the test and prepare a </a:t>
            </a:r>
            <a:r>
              <a:rPr lang="en-US" sz="2200" b="1" dirty="0">
                <a:latin typeface="Times New Roman" panose="02020603050405020304" pitchFamily="18" charset="0"/>
                <a:cs typeface="Times New Roman" panose="02020603050405020304" pitchFamily="18" charset="0"/>
              </a:rPr>
              <a:t>cover sheet.</a:t>
            </a:r>
          </a:p>
          <a:p>
            <a:pPr marL="0" indent="0">
              <a:lnSpc>
                <a:spcPct val="150000"/>
              </a:lnSpc>
              <a:buNone/>
            </a:pPr>
            <a:r>
              <a:rPr lang="en-US" sz="2200" dirty="0">
                <a:latin typeface="Times New Roman" panose="02020603050405020304" pitchFamily="18" charset="0"/>
                <a:cs typeface="Times New Roman" panose="02020603050405020304" pitchFamily="18" charset="0"/>
              </a:rPr>
              <a:t>13. Print or </a:t>
            </a:r>
            <a:r>
              <a:rPr lang="en-US" sz="2200" b="1" dirty="0">
                <a:latin typeface="Times New Roman" panose="02020603050405020304" pitchFamily="18" charset="0"/>
                <a:cs typeface="Times New Roman" panose="02020603050405020304" pitchFamily="18" charset="0"/>
              </a:rPr>
              <a:t>type</a:t>
            </a:r>
            <a:r>
              <a:rPr lang="en-US" sz="2200" dirty="0">
                <a:latin typeface="Times New Roman" panose="02020603050405020304" pitchFamily="18" charset="0"/>
                <a:cs typeface="Times New Roman" panose="02020603050405020304" pitchFamily="18" charset="0"/>
              </a:rPr>
              <a:t> the test.</a:t>
            </a:r>
          </a:p>
          <a:p>
            <a:pPr marL="0" indent="0">
              <a:lnSpc>
                <a:spcPct val="150000"/>
              </a:lnSpc>
              <a:buNone/>
            </a:pPr>
            <a:r>
              <a:rPr lang="en-US" sz="2200" dirty="0">
                <a:latin typeface="Times New Roman" panose="02020603050405020304" pitchFamily="18" charset="0"/>
                <a:cs typeface="Times New Roman" panose="02020603050405020304" pitchFamily="18" charset="0"/>
              </a:rPr>
              <a:t>14. </a:t>
            </a:r>
            <a:r>
              <a:rPr lang="en-US" sz="2200" b="1" dirty="0">
                <a:latin typeface="Times New Roman" panose="02020603050405020304" pitchFamily="18" charset="0"/>
                <a:cs typeface="Times New Roman" panose="02020603050405020304" pitchFamily="18" charset="0"/>
              </a:rPr>
              <a:t>Proofread the test (</a:t>
            </a:r>
            <a:r>
              <a:rPr lang="en-US" sz="2200" dirty="0">
                <a:latin typeface="Times New Roman" panose="02020603050405020304" pitchFamily="18" charset="0"/>
                <a:cs typeface="Times New Roman" panose="02020603050405020304" pitchFamily="18" charset="0"/>
              </a:rPr>
              <a:t>Check for any errors in wording, formatting, or content).</a:t>
            </a:r>
          </a:p>
          <a:p>
            <a:pPr marL="0" indent="0">
              <a:lnSpc>
                <a:spcPct val="150000"/>
              </a:lnSpc>
              <a:buNone/>
            </a:pPr>
            <a:r>
              <a:rPr lang="en-US" sz="2200" dirty="0">
                <a:latin typeface="Times New Roman" panose="02020603050405020304" pitchFamily="18" charset="0"/>
                <a:cs typeface="Times New Roman" panose="02020603050405020304" pitchFamily="18" charset="0"/>
              </a:rPr>
              <a:t>15. </a:t>
            </a:r>
            <a:r>
              <a:rPr lang="en-US" sz="2200" b="1" dirty="0">
                <a:latin typeface="Times New Roman" panose="02020603050405020304" pitchFamily="18" charset="0"/>
                <a:cs typeface="Times New Roman" panose="02020603050405020304" pitchFamily="18" charset="0"/>
              </a:rPr>
              <a:t>Reproduce</a:t>
            </a:r>
            <a:r>
              <a:rPr lang="en-US" sz="2200" dirty="0">
                <a:latin typeface="Times New Roman" panose="02020603050405020304" pitchFamily="18" charset="0"/>
                <a:cs typeface="Times New Roman" panose="02020603050405020304" pitchFamily="18" charset="0"/>
              </a:rPr>
              <a:t> the test (Make enough copies for students).</a:t>
            </a:r>
          </a:p>
          <a:p>
            <a:pPr marL="0" indent="0">
              <a:lnSpc>
                <a:spcPct val="150000"/>
              </a:lnSpc>
              <a:buNone/>
            </a:pPr>
            <a:r>
              <a:rPr lang="en-US" sz="2200" dirty="0">
                <a:latin typeface="Times New Roman" panose="02020603050405020304" pitchFamily="18" charset="0"/>
                <a:cs typeface="Times New Roman" panose="02020603050405020304" pitchFamily="18" charset="0"/>
              </a:rPr>
              <a:t>16. Prepare a scoring key</a:t>
            </a:r>
            <a:r>
              <a:rPr lang="ar-JO"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or a </a:t>
            </a:r>
            <a:r>
              <a:rPr lang="en-US" sz="2200" b="1" dirty="0">
                <a:latin typeface="Times New Roman" panose="02020603050405020304" pitchFamily="18" charset="0"/>
                <a:cs typeface="Times New Roman" panose="02020603050405020304" pitchFamily="18" charset="0"/>
              </a:rPr>
              <a:t>frame of ensures (</a:t>
            </a:r>
            <a:r>
              <a:rPr lang="en-US" sz="2200" dirty="0">
                <a:latin typeface="Times New Roman" panose="02020603050405020304" pitchFamily="18" charset="0"/>
                <a:cs typeface="Times New Roman" panose="02020603050405020304" pitchFamily="18" charset="0"/>
              </a:rPr>
              <a:t>Create an answer key or grading guidelines).</a:t>
            </a:r>
          </a:p>
          <a:p>
            <a:pPr marL="0" indent="0">
              <a:lnSpc>
                <a:spcPct val="150000"/>
              </a:lnSpc>
              <a:buNone/>
            </a:pPr>
            <a:r>
              <a:rPr lang="en-US" sz="2200" dirty="0">
                <a:latin typeface="Times New Roman" panose="02020603050405020304" pitchFamily="18" charset="0"/>
                <a:cs typeface="Times New Roman" panose="02020603050405020304" pitchFamily="18" charset="0"/>
              </a:rPr>
              <a:t>17. Prepare students for </a:t>
            </a:r>
            <a:r>
              <a:rPr lang="en-US" sz="2200" b="1" dirty="0">
                <a:latin typeface="Times New Roman" panose="02020603050405020304" pitchFamily="18" charset="0"/>
                <a:cs typeface="Times New Roman" panose="02020603050405020304" pitchFamily="18" charset="0"/>
              </a:rPr>
              <a:t>taking</a:t>
            </a:r>
            <a:r>
              <a:rPr lang="en-US" sz="2200" dirty="0">
                <a:latin typeface="Times New Roman" panose="02020603050405020304" pitchFamily="18" charset="0"/>
                <a:cs typeface="Times New Roman" panose="02020603050405020304" pitchFamily="18" charset="0"/>
              </a:rPr>
              <a:t> the test (Inform students about the test format, topics, and expectations).</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28AABFC-F6AA-881D-D167-F432798418E9}"/>
              </a:ext>
            </a:extLst>
          </p:cNvPr>
          <p:cNvSpPr txBox="1"/>
          <p:nvPr/>
        </p:nvSpPr>
        <p:spPr>
          <a:xfrm>
            <a:off x="76200" y="240039"/>
            <a:ext cx="7960935"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Test Construction Process, </a:t>
            </a:r>
            <a:r>
              <a:rPr lang="en-US" sz="2800" b="1" dirty="0" err="1">
                <a:solidFill>
                  <a:srgbClr val="FF0000"/>
                </a:solidFill>
                <a:latin typeface="Times New Roman" panose="02020603050405020304" pitchFamily="18" charset="0"/>
                <a:cs typeface="Times New Roman" panose="02020603050405020304" pitchFamily="18" charset="0"/>
              </a:rPr>
              <a:t>cont</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4975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215745" cy="1005840"/>
          </a:xfrm>
        </p:spPr>
        <p:style>
          <a:lnRef idx="1">
            <a:schemeClr val="accent4"/>
          </a:lnRef>
          <a:fillRef idx="2">
            <a:schemeClr val="accent4"/>
          </a:fillRef>
          <a:effectRef idx="1">
            <a:schemeClr val="accent4"/>
          </a:effectRef>
          <a:fontRef idx="minor">
            <a:schemeClr val="dk1"/>
          </a:fontRef>
        </p:style>
        <p:txBody>
          <a:bodyPr>
            <a:normAutofit fontScale="90000"/>
          </a:bodyPr>
          <a:lstStyle/>
          <a:p>
            <a:br>
              <a:rPr lang="en-US" sz="4000" b="1" dirty="0">
                <a:solidFill>
                  <a:srgbClr val="7030A0"/>
                </a:solidFill>
                <a:latin typeface="Microsoft Sans Serif" pitchFamily="34" charset="0"/>
                <a:cs typeface="Microsoft Sans Serif" pitchFamily="34" charset="0"/>
              </a:rPr>
            </a:br>
            <a:r>
              <a:rPr lang="en-US" sz="4000" b="1" dirty="0">
                <a:solidFill>
                  <a:srgbClr val="FF0000"/>
                </a:solidFill>
                <a:latin typeface="Times New Roman" panose="02020603050405020304" pitchFamily="18" charset="0"/>
                <a:cs typeface="Times New Roman" panose="02020603050405020304" pitchFamily="18" charset="0"/>
              </a:rPr>
              <a:t>Purpose of Test Planning</a:t>
            </a:r>
            <a:br>
              <a:rPr lang="en-US" sz="4000" dirty="0">
                <a:latin typeface="Microsoft Sans Serif" pitchFamily="34" charset="0"/>
                <a:cs typeface="Microsoft Sans Serif" pitchFamily="34" charset="0"/>
              </a:rPr>
            </a:br>
            <a:endParaRPr lang="ar-EG" dirty="0"/>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a:xfrm>
            <a:off x="304800" y="1828801"/>
            <a:ext cx="8215745" cy="4351337"/>
          </a:xfrm>
        </p:spPr>
        <p:txBody>
          <a:bodyPr>
            <a:normAutofit/>
          </a:bodyPr>
          <a:lstStyle/>
          <a:p>
            <a:pPr>
              <a:lnSpc>
                <a:spcPct val="150000"/>
              </a:lnSpc>
            </a:pPr>
            <a:r>
              <a:rPr lang="en-US" sz="2200" b="1" dirty="0">
                <a:latin typeface="Times New Roman" panose="02020603050405020304" pitchFamily="18" charset="0"/>
                <a:cs typeface="Times New Roman" panose="02020603050405020304" pitchFamily="18" charset="0"/>
              </a:rPr>
              <a:t>The main goal </a:t>
            </a:r>
            <a:r>
              <a:rPr lang="en-US" sz="2200" dirty="0">
                <a:latin typeface="Times New Roman" panose="02020603050405020304" pitchFamily="18" charset="0"/>
                <a:cs typeface="Times New Roman" panose="02020603050405020304" pitchFamily="18" charset="0"/>
              </a:rPr>
              <a:t>of the test planning is to obtain valid, reliable and useful information  concerning student achievement .</a:t>
            </a:r>
          </a:p>
          <a:p>
            <a:pPr marL="0" indent="0">
              <a:lnSpc>
                <a:spcPct val="150000"/>
              </a:lnSpc>
              <a:buNone/>
            </a:pPr>
            <a:r>
              <a:rPr lang="en-US" sz="2200" dirty="0">
                <a:solidFill>
                  <a:srgbClr val="C00000"/>
                </a:solidFill>
                <a:latin typeface="Times New Roman" panose="02020603050405020304" pitchFamily="18" charset="0"/>
                <a:cs typeface="Times New Roman" panose="02020603050405020304" pitchFamily="18" charset="0"/>
              </a:rPr>
              <a:t>Planning a test are based on</a:t>
            </a:r>
            <a:r>
              <a:rPr lang="en-US" sz="2200" dirty="0">
                <a:latin typeface="Times New Roman" panose="02020603050405020304" pitchFamily="18" charset="0"/>
                <a:cs typeface="Times New Roman" panose="02020603050405020304" pitchFamily="18" charset="0"/>
              </a:rPr>
              <a:t>:</a:t>
            </a:r>
          </a:p>
          <a:p>
            <a:pPr>
              <a:lnSpc>
                <a:spcPct val="150000"/>
              </a:lnSpc>
            </a:pPr>
            <a:r>
              <a:rPr lang="en-US" sz="2200" dirty="0">
                <a:latin typeface="Times New Roman" panose="02020603050405020304" pitchFamily="18" charset="0"/>
                <a:cs typeface="Times New Roman" panose="02020603050405020304" pitchFamily="18" charset="0"/>
              </a:rPr>
              <a:t>1-The purpose of the test </a:t>
            </a:r>
          </a:p>
          <a:p>
            <a:pPr>
              <a:lnSpc>
                <a:spcPct val="150000"/>
              </a:lnSpc>
            </a:pPr>
            <a:r>
              <a:rPr lang="en-US" sz="2200" dirty="0">
                <a:latin typeface="Times New Roman" panose="02020603050405020304" pitchFamily="18" charset="0"/>
                <a:cs typeface="Times New Roman" panose="02020603050405020304" pitchFamily="18" charset="0"/>
              </a:rPr>
              <a:t>2-The relevant characteristics of the student to be tested</a:t>
            </a:r>
          </a:p>
          <a:p>
            <a:pPr>
              <a:lnSpc>
                <a:spcPct val="150000"/>
              </a:lnSpc>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6314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215745" cy="1005840"/>
          </a:xfrm>
        </p:spPr>
        <p:style>
          <a:lnRef idx="1">
            <a:schemeClr val="accent4"/>
          </a:lnRef>
          <a:fillRef idx="2">
            <a:schemeClr val="accent4"/>
          </a:fillRef>
          <a:effectRef idx="1">
            <a:schemeClr val="accent4"/>
          </a:effectRef>
          <a:fontRef idx="minor">
            <a:schemeClr val="dk1"/>
          </a:fontRef>
        </p:style>
        <p:txBody>
          <a:bodyPr>
            <a:normAutofit fontScale="90000"/>
          </a:bodyPr>
          <a:lstStyle/>
          <a:p>
            <a:br>
              <a:rPr lang="en-US" sz="4000" b="1" dirty="0">
                <a:solidFill>
                  <a:srgbClr val="7030A0"/>
                </a:solidFill>
                <a:latin typeface="Microsoft Sans Serif" pitchFamily="34" charset="0"/>
                <a:cs typeface="Microsoft Sans Serif" pitchFamily="34" charset="0"/>
              </a:rPr>
            </a:br>
            <a:r>
              <a:rPr lang="en-US" sz="4000" b="1" dirty="0">
                <a:solidFill>
                  <a:srgbClr val="FF0000"/>
                </a:solidFill>
                <a:latin typeface="Times New Roman" panose="02020603050405020304" pitchFamily="18" charset="0"/>
                <a:cs typeface="Times New Roman" panose="02020603050405020304" pitchFamily="18" charset="0"/>
              </a:rPr>
              <a:t>Purpose of Test Planning, cont..</a:t>
            </a:r>
            <a:br>
              <a:rPr lang="en-US" sz="4000" dirty="0">
                <a:latin typeface="Microsoft Sans Serif" pitchFamily="34" charset="0"/>
                <a:cs typeface="Microsoft Sans Serif" pitchFamily="34" charset="0"/>
              </a:rPr>
            </a:br>
            <a:endParaRPr lang="ar-EG" dirty="0"/>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p:txBody>
          <a:bodyPr>
            <a:normAutofit fontScale="92500"/>
          </a:bodyPr>
          <a:lstStyle/>
          <a:p>
            <a:pPr marL="0" indent="0">
              <a:lnSpc>
                <a:spcPct val="150000"/>
              </a:lnSpc>
              <a:buNone/>
            </a:pPr>
            <a:r>
              <a:rPr lang="en-US" sz="2400" b="1" dirty="0">
                <a:solidFill>
                  <a:srgbClr val="C00000"/>
                </a:solidFill>
                <a:latin typeface="Times New Roman" panose="02020603050405020304" pitchFamily="18" charset="0"/>
                <a:cs typeface="Times New Roman" panose="02020603050405020304" pitchFamily="18" charset="0"/>
              </a:rPr>
              <a:t>The purpose of the test Involves</a:t>
            </a:r>
            <a:r>
              <a:rPr lang="en-US" sz="2400" b="1" dirty="0">
                <a:latin typeface="Times New Roman" panose="02020603050405020304" pitchFamily="18" charset="0"/>
                <a:cs typeface="Times New Roman" panose="02020603050405020304" pitchFamily="18" charset="0"/>
              </a:rPr>
              <a:t>:</a:t>
            </a:r>
          </a:p>
          <a:p>
            <a:pPr>
              <a:lnSpc>
                <a:spcPct val="150000"/>
              </a:lnSpc>
            </a:pPr>
            <a:r>
              <a:rPr lang="en-US" sz="2400" dirty="0">
                <a:solidFill>
                  <a:srgbClr val="FF0000"/>
                </a:solidFill>
                <a:latin typeface="Times New Roman" panose="02020603050405020304" pitchFamily="18" charset="0"/>
                <a:cs typeface="Times New Roman" panose="02020603050405020304" pitchFamily="18" charset="0"/>
              </a:rPr>
              <a:t>Why</a:t>
            </a:r>
            <a:r>
              <a:rPr lang="en-US" sz="2400" dirty="0">
                <a:latin typeface="Times New Roman" panose="02020603050405020304" pitchFamily="18" charset="0"/>
                <a:cs typeface="Times New Roman" panose="02020603050405020304" pitchFamily="18" charset="0"/>
              </a:rPr>
              <a:t> it is to be given</a:t>
            </a:r>
          </a:p>
          <a:p>
            <a:pPr>
              <a:lnSpc>
                <a:spcPct val="150000"/>
              </a:lnSpc>
            </a:pPr>
            <a:r>
              <a:rPr lang="en-US" sz="2400" dirty="0">
                <a:solidFill>
                  <a:srgbClr val="FF0000"/>
                </a:solidFill>
                <a:latin typeface="Times New Roman" panose="02020603050405020304" pitchFamily="18" charset="0"/>
                <a:cs typeface="Times New Roman" panose="02020603050405020304" pitchFamily="18" charset="0"/>
              </a:rPr>
              <a:t>What </a:t>
            </a:r>
            <a:r>
              <a:rPr lang="en-US" sz="2400" dirty="0">
                <a:latin typeface="Times New Roman" panose="02020603050405020304" pitchFamily="18" charset="0"/>
                <a:cs typeface="Times New Roman" panose="02020603050405020304" pitchFamily="18" charset="0"/>
              </a:rPr>
              <a:t>it is</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supposed to measure.</a:t>
            </a:r>
          </a:p>
          <a:p>
            <a:pPr>
              <a:lnSpc>
                <a:spcPct val="150000"/>
              </a:lnSpc>
            </a:pPr>
            <a:r>
              <a:rPr lang="en-US" sz="2400" dirty="0">
                <a:solidFill>
                  <a:srgbClr val="FF0000"/>
                </a:solidFill>
                <a:latin typeface="Times New Roman" panose="02020603050405020304" pitchFamily="18" charset="0"/>
                <a:cs typeface="Times New Roman" panose="02020603050405020304" pitchFamily="18" charset="0"/>
              </a:rPr>
              <a:t>How</a:t>
            </a:r>
            <a:r>
              <a:rPr lang="en-US" sz="2400" dirty="0">
                <a:latin typeface="Times New Roman" panose="02020603050405020304" pitchFamily="18" charset="0"/>
                <a:cs typeface="Times New Roman" panose="02020603050405020304" pitchFamily="18" charset="0"/>
              </a:rPr>
              <a:t> the test scores will be used </a:t>
            </a:r>
          </a:p>
          <a:p>
            <a:pPr algn="just">
              <a:lnSpc>
                <a:spcPct val="150000"/>
              </a:lnSpc>
            </a:pPr>
            <a:r>
              <a:rPr lang="en-US" sz="2400" dirty="0">
                <a:latin typeface="Times New Roman" panose="02020603050405020304" pitchFamily="18" charset="0"/>
                <a:cs typeface="Times New Roman" panose="02020603050405020304" pitchFamily="18" charset="0"/>
              </a:rPr>
              <a:t>The purpose of classroom assessment is both </a:t>
            </a:r>
            <a:r>
              <a:rPr lang="en-US" sz="2400" b="1" dirty="0">
                <a:latin typeface="Times New Roman" panose="02020603050405020304" pitchFamily="18" charset="0"/>
                <a:cs typeface="Times New Roman" panose="02020603050405020304" pitchFamily="18" charset="0"/>
              </a:rPr>
              <a:t>formativ</a:t>
            </a:r>
            <a:r>
              <a:rPr lang="en-US" sz="2400" dirty="0">
                <a:latin typeface="Times New Roman" panose="02020603050405020304" pitchFamily="18" charset="0"/>
                <a:cs typeface="Times New Roman" panose="02020603050405020304" pitchFamily="18" charset="0"/>
              </a:rPr>
              <a:t>e during instruction, to improve student learning, and </a:t>
            </a:r>
            <a:r>
              <a:rPr lang="en-US" sz="2400" b="1" dirty="0">
                <a:latin typeface="Times New Roman" panose="02020603050405020304" pitchFamily="18" charset="0"/>
                <a:cs typeface="Times New Roman" panose="02020603050405020304" pitchFamily="18" charset="0"/>
              </a:rPr>
              <a:t>summativ</a:t>
            </a:r>
            <a:r>
              <a:rPr lang="en-US" sz="2400" dirty="0">
                <a:latin typeface="Times New Roman" panose="02020603050405020304" pitchFamily="18" charset="0"/>
                <a:cs typeface="Times New Roman" panose="02020603050405020304" pitchFamily="18" charset="0"/>
              </a:rPr>
              <a:t>e, documenting student proficiency at the end of an instructional unit</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3124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38395C3-9B73-5EE5-9AE7-4396D35DE242}"/>
              </a:ext>
            </a:extLst>
          </p:cNvPr>
          <p:cNvPicPr>
            <a:picLocks noGrp="1" noChangeAspect="1"/>
          </p:cNvPicPr>
          <p:nvPr>
            <p:ph idx="1"/>
          </p:nvPr>
        </p:nvPicPr>
        <p:blipFill>
          <a:blip r:embed="rId2"/>
          <a:stretch>
            <a:fillRect/>
          </a:stretch>
        </p:blipFill>
        <p:spPr>
          <a:xfrm>
            <a:off x="199118" y="1752600"/>
            <a:ext cx="8963025" cy="3962400"/>
          </a:xfrm>
          <a:prstGeom prst="rect">
            <a:avLst/>
          </a:prstGeom>
          <a:solidFill>
            <a:schemeClr val="accent2">
              <a:lumMod val="75000"/>
            </a:schemeClr>
          </a:solidFill>
        </p:spPr>
        <p:style>
          <a:lnRef idx="1">
            <a:schemeClr val="accent4"/>
          </a:lnRef>
          <a:fillRef idx="2">
            <a:schemeClr val="accent4"/>
          </a:fillRef>
          <a:effectRef idx="1">
            <a:schemeClr val="accent4"/>
          </a:effectRef>
          <a:fontRef idx="minor">
            <a:schemeClr val="dk1"/>
          </a:fontRef>
        </p:style>
      </p:pic>
      <p:sp>
        <p:nvSpPr>
          <p:cNvPr id="4" name="Slide Number Placeholder 3" hidden="1">
            <a:extLst>
              <a:ext uri="{FF2B5EF4-FFF2-40B4-BE49-F238E27FC236}">
                <a16:creationId xmlns:a16="http://schemas.microsoft.com/office/drawing/2014/main" id="{728CBD1C-530C-6DA2-D274-504CCEF7D996}"/>
              </a:ext>
            </a:extLst>
          </p:cNvPr>
          <p:cNvSpPr>
            <a:spLocks noGrp="1"/>
          </p:cNvSpPr>
          <p:nvPr>
            <p:ph type="sldNum" sz="quarter" idx="12"/>
          </p:nvPr>
        </p:nvSpPr>
        <p:spPr/>
        <p:txBody>
          <a:bodyPr/>
          <a:lstStyle/>
          <a:p>
            <a:pPr>
              <a:spcAft>
                <a:spcPts val="600"/>
              </a:spcAft>
            </a:pPr>
            <a:fld id="{B6F15528-21DE-4FAA-801E-634DDDAF4B2B}" type="slidenum">
              <a:rPr lang="en-US" smtClean="0">
                <a:solidFill>
                  <a:prstClr val="black">
                    <a:tint val="75000"/>
                  </a:prstClr>
                </a:solidFill>
              </a:rPr>
              <a:pPr>
                <a:spcAft>
                  <a:spcPts val="600"/>
                </a:spcAft>
              </a:pPr>
              <a:t>13</a:t>
            </a:fld>
            <a:endParaRPr lang="en-US">
              <a:solidFill>
                <a:prstClr val="black">
                  <a:tint val="75000"/>
                </a:prstClr>
              </a:solidFill>
            </a:endParaRPr>
          </a:p>
        </p:txBody>
      </p:sp>
    </p:spTree>
    <p:extLst>
      <p:ext uri="{BB962C8B-B14F-4D97-AF65-F5344CB8AC3E}">
        <p14:creationId xmlns:p14="http://schemas.microsoft.com/office/powerpoint/2010/main" val="3848832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215745" cy="1005840"/>
          </a:xfrm>
        </p:spPr>
        <p:style>
          <a:lnRef idx="1">
            <a:schemeClr val="accent4"/>
          </a:lnRef>
          <a:fillRef idx="2">
            <a:schemeClr val="accent4"/>
          </a:fillRef>
          <a:effectRef idx="1">
            <a:schemeClr val="accent4"/>
          </a:effectRef>
          <a:fontRef idx="minor">
            <a:schemeClr val="dk1"/>
          </a:fontRef>
        </p:style>
        <p:txBody>
          <a:bodyPr>
            <a:normAutofit fontScale="90000"/>
          </a:bodyPr>
          <a:lstStyle/>
          <a:p>
            <a:br>
              <a:rPr lang="en-US" sz="4000" b="1" dirty="0">
                <a:solidFill>
                  <a:srgbClr val="7030A0"/>
                </a:solidFill>
                <a:latin typeface="Microsoft Sans Serif" pitchFamily="34" charset="0"/>
                <a:cs typeface="Microsoft Sans Serif" pitchFamily="34" charset="0"/>
              </a:rPr>
            </a:br>
            <a:r>
              <a:rPr lang="en-US" sz="4000" b="1" dirty="0">
                <a:solidFill>
                  <a:srgbClr val="FF0000"/>
                </a:solidFill>
                <a:latin typeface="Times New Roman" panose="02020603050405020304" pitchFamily="18" charset="0"/>
                <a:cs typeface="Times New Roman" panose="02020603050405020304" pitchFamily="18" charset="0"/>
              </a:rPr>
              <a:t>Purpose of Test Planning, cont..</a:t>
            </a:r>
            <a:br>
              <a:rPr lang="en-US" sz="4000" dirty="0">
                <a:latin typeface="Microsoft Sans Serif" pitchFamily="34" charset="0"/>
                <a:cs typeface="Microsoft Sans Serif" pitchFamily="34" charset="0"/>
              </a:rPr>
            </a:br>
            <a:endParaRPr lang="ar-EG" dirty="0"/>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p:txBody>
          <a:bodyPr>
            <a:normAutofit fontScale="92500"/>
          </a:bodyPr>
          <a:lstStyle/>
          <a:p>
            <a:pPr marL="0" indent="0">
              <a:lnSpc>
                <a:spcPct val="150000"/>
              </a:lnSpc>
              <a:buNone/>
            </a:pPr>
            <a:r>
              <a:rPr lang="en-US" sz="2400" b="1" dirty="0">
                <a:solidFill>
                  <a:srgbClr val="C00000"/>
                </a:solidFill>
                <a:latin typeface="Microsoft Sans Serif" pitchFamily="34" charset="0"/>
                <a:cs typeface="Microsoft Sans Serif" pitchFamily="34" charset="0"/>
              </a:rPr>
              <a:t>The population: </a:t>
            </a:r>
            <a:r>
              <a:rPr lang="en-US" sz="2400" dirty="0"/>
              <a:t>The term </a:t>
            </a:r>
            <a:r>
              <a:rPr lang="en-US" sz="2400" b="1" i="1" dirty="0"/>
              <a:t>population</a:t>
            </a:r>
            <a:r>
              <a:rPr lang="en-US" sz="2400" i="1" dirty="0"/>
              <a:t> </a:t>
            </a:r>
            <a:r>
              <a:rPr lang="en-US" sz="2400" dirty="0"/>
              <a:t>is not used here in its research sense, but rather to indicate the </a:t>
            </a:r>
            <a:r>
              <a:rPr lang="en-US" sz="2400" b="1" dirty="0"/>
              <a:t>general group of learners</a:t>
            </a:r>
            <a:r>
              <a:rPr lang="en-US" sz="2400" dirty="0"/>
              <a:t> who will be tested.</a:t>
            </a:r>
            <a:endParaRPr lang="en-US" sz="2200" b="1" u="sng" dirty="0">
              <a:solidFill>
                <a:srgbClr val="C00000"/>
              </a:solidFill>
              <a:latin typeface="Times New Roman" panose="02020603050405020304" pitchFamily="18" charset="0"/>
              <a:cs typeface="Times New Roman" panose="02020603050405020304" pitchFamily="18" charset="0"/>
            </a:endParaRPr>
          </a:p>
          <a:p>
            <a:pPr marL="0" indent="0">
              <a:lnSpc>
                <a:spcPct val="150000"/>
              </a:lnSpc>
              <a:buNone/>
            </a:pPr>
            <a:r>
              <a:rPr lang="en-US" sz="2200" b="1" u="sng" dirty="0">
                <a:solidFill>
                  <a:srgbClr val="C00000"/>
                </a:solidFill>
                <a:latin typeface="Times New Roman" panose="02020603050405020304" pitchFamily="18" charset="0"/>
                <a:cs typeface="Times New Roman" panose="02020603050405020304" pitchFamily="18" charset="0"/>
              </a:rPr>
              <a:t>Characteristics of the student of learners to be tested</a:t>
            </a:r>
            <a:r>
              <a:rPr lang="en-US" sz="2200" b="1" u="sng"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Learners have different characteristics, which can be </a:t>
            </a:r>
            <a:r>
              <a:rPr lang="en-US" sz="2400" b="1" dirty="0">
                <a:latin typeface="Times New Roman" panose="02020603050405020304" pitchFamily="18" charset="0"/>
                <a:cs typeface="Times New Roman" panose="02020603050405020304" pitchFamily="18" charset="0"/>
              </a:rPr>
              <a:t>personal</a:t>
            </a:r>
            <a:r>
              <a:rPr lang="en-US" sz="2400" dirty="0">
                <a:latin typeface="Times New Roman" panose="02020603050405020304" pitchFamily="18" charset="0"/>
                <a:cs typeface="Times New Roman" panose="02020603050405020304" pitchFamily="18" charset="0"/>
              </a:rPr>
              <a:t> or </a:t>
            </a:r>
            <a:r>
              <a:rPr lang="en-US" sz="2400" b="1" dirty="0">
                <a:latin typeface="Times New Roman" panose="02020603050405020304" pitchFamily="18" charset="0"/>
                <a:cs typeface="Times New Roman" panose="02020603050405020304" pitchFamily="18" charset="0"/>
              </a:rPr>
              <a:t>academic.</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Personal characteristics </a:t>
            </a:r>
            <a:r>
              <a:rPr lang="en-US" sz="2400" dirty="0">
                <a:latin typeface="Times New Roman" panose="02020603050405020304" pitchFamily="18" charset="0"/>
                <a:cs typeface="Times New Roman" panose="02020603050405020304" pitchFamily="18" charset="0"/>
              </a:rPr>
              <a:t>include gender, language, age, and cultural background.</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Academic characteristics </a:t>
            </a:r>
            <a:r>
              <a:rPr lang="en-US" sz="2400" dirty="0">
                <a:latin typeface="Times New Roman" panose="02020603050405020304" pitchFamily="18" charset="0"/>
                <a:cs typeface="Times New Roman" panose="02020603050405020304" pitchFamily="18" charset="0"/>
              </a:rPr>
              <a:t>involve logical thinking, objectivity, intelligence, insight, and the ability to apply knowledge practically.</a:t>
            </a:r>
          </a:p>
        </p:txBody>
      </p:sp>
    </p:spTree>
    <p:extLst>
      <p:ext uri="{BB962C8B-B14F-4D97-AF65-F5344CB8AC3E}">
        <p14:creationId xmlns:p14="http://schemas.microsoft.com/office/powerpoint/2010/main" val="196766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215745" cy="1005840"/>
          </a:xfrm>
        </p:spPr>
        <p:style>
          <a:lnRef idx="1">
            <a:schemeClr val="accent4"/>
          </a:lnRef>
          <a:fillRef idx="2">
            <a:schemeClr val="accent4"/>
          </a:fillRef>
          <a:effectRef idx="1">
            <a:schemeClr val="accent4"/>
          </a:effectRef>
          <a:fontRef idx="minor">
            <a:schemeClr val="dk1"/>
          </a:fontRef>
        </p:style>
        <p:txBody>
          <a:bodyPr>
            <a:normAutofit fontScale="90000"/>
          </a:bodyPr>
          <a:lstStyle/>
          <a:p>
            <a:br>
              <a:rPr lang="en-US" sz="4000" b="1" dirty="0">
                <a:solidFill>
                  <a:srgbClr val="7030A0"/>
                </a:solidFill>
                <a:latin typeface="Times New Roman" panose="02020603050405020304" pitchFamily="18" charset="0"/>
                <a:cs typeface="Times New Roman" panose="02020603050405020304" pitchFamily="18" charset="0"/>
              </a:rPr>
            </a:br>
            <a:r>
              <a:rPr lang="en-US" sz="4000" b="1" dirty="0">
                <a:solidFill>
                  <a:srgbClr val="FF0000"/>
                </a:solidFill>
                <a:latin typeface="Times New Roman" panose="02020603050405020304" pitchFamily="18" charset="0"/>
                <a:cs typeface="Times New Roman" panose="02020603050405020304" pitchFamily="18" charset="0"/>
              </a:rPr>
              <a:t>Purpose of Test Planning, cont..</a:t>
            </a:r>
            <a:br>
              <a:rPr lang="en-US" sz="4000" dirty="0">
                <a:latin typeface="Times New Roman" panose="02020603050405020304" pitchFamily="18" charset="0"/>
                <a:cs typeface="Times New Roman" panose="02020603050405020304" pitchFamily="18" charset="0"/>
              </a:rPr>
            </a:br>
            <a:endParaRPr lang="ar-EG"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a:xfrm>
            <a:off x="381000" y="1524001"/>
            <a:ext cx="8139545" cy="4656138"/>
          </a:xfrm>
        </p:spPr>
        <p:txBody>
          <a:bodyPr>
            <a:normAutofit/>
          </a:bodyPr>
          <a:lstStyle/>
          <a:p>
            <a:pPr marL="0" indent="0">
              <a:lnSpc>
                <a:spcPct val="150000"/>
              </a:lnSpc>
              <a:buNone/>
            </a:pPr>
            <a:r>
              <a:rPr lang="en-US" sz="2400" b="1" u="sng" dirty="0">
                <a:solidFill>
                  <a:srgbClr val="C00000"/>
                </a:solidFill>
                <a:latin typeface="Times New Roman" panose="02020603050405020304" pitchFamily="18" charset="0"/>
                <a:cs typeface="Times New Roman" panose="02020603050405020304" pitchFamily="18" charset="0"/>
              </a:rPr>
              <a:t>Characteristics of the student to be tested</a:t>
            </a:r>
            <a:r>
              <a:rPr lang="en-US" sz="2400" b="1" dirty="0">
                <a:latin typeface="Times New Roman" panose="02020603050405020304" pitchFamily="18" charset="0"/>
                <a:cs typeface="Times New Roman" panose="02020603050405020304" pitchFamily="18" charset="0"/>
              </a:rPr>
              <a:t>:</a:t>
            </a:r>
          </a:p>
          <a:p>
            <a:pPr marL="0" indent="0">
              <a:lnSpc>
                <a:spcPct val="150000"/>
              </a:lnSpc>
              <a:buNone/>
            </a:pPr>
            <a:r>
              <a:rPr lang="en-US" sz="2400" b="1" dirty="0">
                <a:solidFill>
                  <a:srgbClr val="C00000"/>
                </a:solidFill>
                <a:latin typeface="Times New Roman" panose="02020603050405020304" pitchFamily="18" charset="0"/>
                <a:cs typeface="Times New Roman" panose="02020603050405020304" pitchFamily="18" charset="0"/>
              </a:rPr>
              <a:t>Knowing the learners who will be tested is important for teachers as it helps them to make decision regarding:</a:t>
            </a:r>
          </a:p>
          <a:p>
            <a:pPr>
              <a:lnSpc>
                <a:spcPct val="150000"/>
              </a:lnSpc>
            </a:pPr>
            <a:r>
              <a:rPr lang="en-US" sz="2400" dirty="0">
                <a:latin typeface="Times New Roman" panose="02020603050405020304" pitchFamily="18" charset="0"/>
                <a:cs typeface="Times New Roman" panose="02020603050405020304" pitchFamily="18" charset="0"/>
              </a:rPr>
              <a:t>Selecting the item </a:t>
            </a:r>
            <a:r>
              <a:rPr lang="en-US" sz="2400" b="1" dirty="0">
                <a:latin typeface="Times New Roman" panose="02020603050405020304" pitchFamily="18" charset="0"/>
                <a:cs typeface="Times New Roman" panose="02020603050405020304" pitchFamily="18" charset="0"/>
              </a:rPr>
              <a:t>formats</a:t>
            </a:r>
            <a:r>
              <a:rPr lang="en-US" sz="2400" dirty="0">
                <a:latin typeface="Times New Roman" panose="02020603050405020304" pitchFamily="18" charset="0"/>
                <a:cs typeface="Times New Roman" panose="02020603050405020304" pitchFamily="18" charset="0"/>
              </a:rPr>
              <a:t> to be used.</a:t>
            </a:r>
          </a:p>
          <a:p>
            <a:pPr>
              <a:lnSpc>
                <a:spcPct val="150000"/>
              </a:lnSpc>
            </a:pPr>
            <a:r>
              <a:rPr lang="en-US" sz="2400" dirty="0">
                <a:latin typeface="Times New Roman" panose="02020603050405020304" pitchFamily="18" charset="0"/>
                <a:cs typeface="Times New Roman" panose="02020603050405020304" pitchFamily="18" charset="0"/>
              </a:rPr>
              <a:t>Determining the </a:t>
            </a:r>
            <a:r>
              <a:rPr lang="en-US" sz="2400" b="1" dirty="0">
                <a:latin typeface="Times New Roman" panose="02020603050405020304" pitchFamily="18" charset="0"/>
                <a:cs typeface="Times New Roman" panose="02020603050405020304" pitchFamily="18" charset="0"/>
              </a:rPr>
              <a:t>length</a:t>
            </a:r>
            <a:r>
              <a:rPr lang="en-US" sz="2400" dirty="0">
                <a:latin typeface="Times New Roman" panose="02020603050405020304" pitchFamily="18" charset="0"/>
                <a:cs typeface="Times New Roman" panose="02020603050405020304" pitchFamily="18" charset="0"/>
              </a:rPr>
              <a:t> (duration)  of the test.</a:t>
            </a:r>
          </a:p>
          <a:p>
            <a:pPr>
              <a:lnSpc>
                <a:spcPct val="150000"/>
              </a:lnSpc>
            </a:pPr>
            <a:r>
              <a:rPr lang="en-US" sz="2400" dirty="0">
                <a:latin typeface="Times New Roman" panose="02020603050405020304" pitchFamily="18" charset="0"/>
                <a:cs typeface="Times New Roman" panose="02020603050405020304" pitchFamily="18" charset="0"/>
              </a:rPr>
              <a:t>The testing </a:t>
            </a:r>
            <a:r>
              <a:rPr lang="en-US" sz="2400" b="1" dirty="0">
                <a:latin typeface="Times New Roman" panose="02020603050405020304" pitchFamily="18" charset="0"/>
                <a:cs typeface="Times New Roman" panose="02020603050405020304" pitchFamily="18" charset="0"/>
              </a:rPr>
              <a:t>time</a:t>
            </a:r>
            <a:r>
              <a:rPr lang="en-US" sz="2400" dirty="0">
                <a:latin typeface="Times New Roman" panose="02020603050405020304" pitchFamily="18" charset="0"/>
                <a:cs typeface="Times New Roman" panose="02020603050405020304" pitchFamily="18" charset="0"/>
              </a:rPr>
              <a:t> required.</a:t>
            </a:r>
          </a:p>
          <a:p>
            <a:pPr>
              <a:lnSpc>
                <a:spcPct val="150000"/>
              </a:lnSpc>
            </a:pPr>
            <a:r>
              <a:rPr lang="en-US" sz="2400" dirty="0">
                <a:latin typeface="Times New Roman" panose="02020603050405020304" pitchFamily="18" charset="0"/>
                <a:cs typeface="Times New Roman" panose="02020603050405020304" pitchFamily="18" charset="0"/>
              </a:rPr>
              <a:t>Selecting the appropriate</a:t>
            </a:r>
            <a:r>
              <a:rPr lang="en-US" sz="2400" b="1" dirty="0">
                <a:latin typeface="Times New Roman" panose="02020603050405020304" pitchFamily="18" charset="0"/>
                <a:cs typeface="Times New Roman" panose="02020603050405020304" pitchFamily="18" charset="0"/>
              </a:rPr>
              <a:t> scoring </a:t>
            </a:r>
            <a:r>
              <a:rPr lang="en-US" sz="2400" dirty="0">
                <a:latin typeface="Times New Roman" panose="02020603050405020304" pitchFamily="18" charset="0"/>
                <a:cs typeface="Times New Roman" panose="02020603050405020304" pitchFamily="18" charset="0"/>
              </a:rPr>
              <a:t>procedures.</a:t>
            </a:r>
          </a:p>
        </p:txBody>
      </p:sp>
    </p:spTree>
    <p:extLst>
      <p:ext uri="{BB962C8B-B14F-4D97-AF65-F5344CB8AC3E}">
        <p14:creationId xmlns:p14="http://schemas.microsoft.com/office/powerpoint/2010/main" val="4138122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215745" cy="1005840"/>
          </a:xfrm>
        </p:spPr>
        <p:style>
          <a:lnRef idx="1">
            <a:schemeClr val="accent4"/>
          </a:lnRef>
          <a:fillRef idx="2">
            <a:schemeClr val="accent4"/>
          </a:fillRef>
          <a:effectRef idx="1">
            <a:schemeClr val="accent4"/>
          </a:effectRef>
          <a:fontRef idx="minor">
            <a:schemeClr val="dk1"/>
          </a:fontRef>
        </p:style>
        <p:txBody>
          <a:bodyPr>
            <a:normAutofit fontScale="90000"/>
          </a:bodyPr>
          <a:lstStyle/>
          <a:p>
            <a:br>
              <a:rPr lang="en-US" sz="4000" b="1" dirty="0">
                <a:solidFill>
                  <a:srgbClr val="7030A0"/>
                </a:solidFill>
                <a:latin typeface="Microsoft Sans Serif" pitchFamily="34" charset="0"/>
                <a:cs typeface="Microsoft Sans Serif" pitchFamily="34" charset="0"/>
              </a:rPr>
            </a:br>
            <a:r>
              <a:rPr lang="en-US" sz="4000" b="1" dirty="0">
                <a:solidFill>
                  <a:srgbClr val="FF0000"/>
                </a:solidFill>
                <a:latin typeface="Times New Roman" panose="02020603050405020304" pitchFamily="18" charset="0"/>
                <a:cs typeface="Times New Roman" panose="02020603050405020304" pitchFamily="18" charset="0"/>
              </a:rPr>
              <a:t>Purpose of Test Planning, cont..</a:t>
            </a:r>
            <a:br>
              <a:rPr lang="en-US" sz="4000" dirty="0">
                <a:latin typeface="Microsoft Sans Serif" pitchFamily="34" charset="0"/>
                <a:cs typeface="Microsoft Sans Serif" pitchFamily="34" charset="0"/>
              </a:rPr>
            </a:br>
            <a:endParaRPr lang="ar-EG" dirty="0"/>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p:txBody>
          <a:bodyPr>
            <a:normAutofit/>
          </a:bodyPr>
          <a:lstStyle/>
          <a:p>
            <a:pPr marL="0" indent="0">
              <a:lnSpc>
                <a:spcPct val="150000"/>
              </a:lnSpc>
              <a:buNone/>
            </a:pPr>
            <a:r>
              <a:rPr lang="en-US" sz="2400" b="1" u="sng" dirty="0">
                <a:solidFill>
                  <a:srgbClr val="C00000"/>
                </a:solidFill>
                <a:latin typeface="Times New Roman" panose="02020603050405020304" pitchFamily="18" charset="0"/>
                <a:cs typeface="Times New Roman" panose="02020603050405020304" pitchFamily="18" charset="0"/>
              </a:rPr>
              <a:t>Characteristics of the student( factors)that might influence test planning</a:t>
            </a:r>
            <a:r>
              <a:rPr lang="en-US" sz="2400" b="1" dirty="0">
                <a:latin typeface="Times New Roman" panose="02020603050405020304" pitchFamily="18" charset="0"/>
                <a:cs typeface="Times New Roman" panose="02020603050405020304" pitchFamily="18" charset="0"/>
              </a:rPr>
              <a:t>:</a:t>
            </a:r>
          </a:p>
          <a:p>
            <a:pPr>
              <a:lnSpc>
                <a:spcPct val="150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Reading skills</a:t>
            </a:r>
            <a:r>
              <a:rPr lang="en-US" sz="2000" dirty="0">
                <a:latin typeface="Times New Roman" panose="02020603050405020304" pitchFamily="18" charset="0"/>
                <a:cs typeface="Times New Roman" panose="02020603050405020304" pitchFamily="18" charset="0"/>
              </a:rPr>
              <a:t> – Can students understand the questions?</a:t>
            </a:r>
          </a:p>
          <a:p>
            <a:pPr>
              <a:lnSpc>
                <a:spcPct val="150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English ability</a:t>
            </a:r>
            <a:r>
              <a:rPr lang="en-US" sz="2000" dirty="0">
                <a:latin typeface="Times New Roman" panose="02020603050405020304" pitchFamily="18" charset="0"/>
                <a:cs typeface="Times New Roman" panose="02020603050405020304" pitchFamily="18" charset="0"/>
              </a:rPr>
              <a:t> – Are they fluent in English?</a:t>
            </a:r>
          </a:p>
          <a:p>
            <a:pPr>
              <a:lnSpc>
                <a:spcPct val="150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Vision</a:t>
            </a:r>
            <a:r>
              <a:rPr lang="en-US" sz="2000" dirty="0">
                <a:latin typeface="Times New Roman" panose="02020603050405020304" pitchFamily="18" charset="0"/>
                <a:cs typeface="Times New Roman" panose="02020603050405020304" pitchFamily="18" charset="0"/>
              </a:rPr>
              <a:t> – Can they see the test clearly?</a:t>
            </a:r>
          </a:p>
          <a:p>
            <a:pPr>
              <a:lnSpc>
                <a:spcPct val="150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Health</a:t>
            </a:r>
            <a:r>
              <a:rPr lang="en-US" sz="2000" dirty="0">
                <a:latin typeface="Times New Roman" panose="02020603050405020304" pitchFamily="18" charset="0"/>
                <a:cs typeface="Times New Roman" panose="02020603050405020304" pitchFamily="18" charset="0"/>
              </a:rPr>
              <a:t> – Are they well enough to take the test?</a:t>
            </a:r>
          </a:p>
          <a:p>
            <a:pPr>
              <a:lnSpc>
                <a:spcPct val="150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Test experience</a:t>
            </a:r>
            <a:r>
              <a:rPr lang="en-US" sz="2000" dirty="0">
                <a:latin typeface="Times New Roman" panose="02020603050405020304" pitchFamily="18" charset="0"/>
                <a:cs typeface="Times New Roman" panose="02020603050405020304" pitchFamily="18" charset="0"/>
              </a:rPr>
              <a:t> – Have they taken similar tests before?</a:t>
            </a:r>
          </a:p>
          <a:p>
            <a:pPr marL="0" indent="0">
              <a:lnSpc>
                <a:spcPct val="150000"/>
              </a:lnSpc>
              <a:buNone/>
            </a:pP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490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215745" cy="1005840"/>
          </a:xfrm>
        </p:spPr>
        <p:style>
          <a:lnRef idx="1">
            <a:schemeClr val="accent4"/>
          </a:lnRef>
          <a:fillRef idx="2">
            <a:schemeClr val="accent4"/>
          </a:fillRef>
          <a:effectRef idx="1">
            <a:schemeClr val="accent4"/>
          </a:effectRef>
          <a:fontRef idx="minor">
            <a:schemeClr val="dk1"/>
          </a:fontRef>
        </p:style>
        <p:txBody>
          <a:bodyPr>
            <a:normAutofit fontScale="90000"/>
          </a:bodyPr>
          <a:lstStyle/>
          <a:p>
            <a:br>
              <a:rPr lang="en-US" sz="4000" b="1" dirty="0">
                <a:solidFill>
                  <a:srgbClr val="7030A0"/>
                </a:solidFill>
                <a:latin typeface="Microsoft Sans Serif" pitchFamily="34" charset="0"/>
                <a:cs typeface="Microsoft Sans Serif" pitchFamily="34" charset="0"/>
              </a:rPr>
            </a:br>
            <a:r>
              <a:rPr lang="en-US" sz="4000" b="1" dirty="0">
                <a:solidFill>
                  <a:srgbClr val="FF0000"/>
                </a:solidFill>
                <a:latin typeface="Times New Roman" panose="02020603050405020304" pitchFamily="18" charset="0"/>
                <a:cs typeface="Times New Roman" panose="02020603050405020304" pitchFamily="18" charset="0"/>
              </a:rPr>
              <a:t>Test Length (Duration):</a:t>
            </a:r>
            <a:br>
              <a:rPr lang="en-US" sz="4000" dirty="0">
                <a:latin typeface="Microsoft Sans Serif" pitchFamily="34" charset="0"/>
                <a:cs typeface="Microsoft Sans Serif" pitchFamily="34" charset="0"/>
              </a:rPr>
            </a:br>
            <a:endParaRPr lang="ar-EG" dirty="0"/>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a:xfrm>
            <a:off x="304800" y="1600201"/>
            <a:ext cx="8215745" cy="4579938"/>
          </a:xfrm>
        </p:spPr>
        <p:txBody>
          <a:bodyPr>
            <a:normAutofit fontScale="62500" lnSpcReduction="20000"/>
          </a:bodyPr>
          <a:lstStyle/>
          <a:p>
            <a:pPr marL="0" indent="0">
              <a:lnSpc>
                <a:spcPct val="150000"/>
              </a:lnSpc>
              <a:buNone/>
            </a:pPr>
            <a:r>
              <a:rPr lang="en-US" sz="2900" b="1" dirty="0">
                <a:latin typeface="Times New Roman" panose="02020603050405020304" pitchFamily="18" charset="0"/>
                <a:cs typeface="Times New Roman" panose="02020603050405020304" pitchFamily="18" charset="0"/>
              </a:rPr>
              <a:t>The number of items in a test -- also, the amount of time required to administer and/or complete a test</a:t>
            </a:r>
          </a:p>
          <a:p>
            <a:pPr marL="0" indent="0">
              <a:lnSpc>
                <a:spcPct val="150000"/>
              </a:lnSpc>
              <a:buNone/>
            </a:pPr>
            <a:endParaRPr lang="en-US" sz="2400" b="1" dirty="0">
              <a:latin typeface="Times New Roman" panose="02020603050405020304" pitchFamily="18" charset="0"/>
              <a:cs typeface="Times New Roman" panose="02020603050405020304" pitchFamily="18" charset="0"/>
            </a:endParaRPr>
          </a:p>
          <a:p>
            <a:pPr marL="0" indent="0">
              <a:lnSpc>
                <a:spcPct val="170000"/>
              </a:lnSpc>
              <a:buNone/>
            </a:pPr>
            <a:r>
              <a:rPr lang="en-US" sz="3200" b="1" dirty="0">
                <a:solidFill>
                  <a:srgbClr val="C00000"/>
                </a:solidFill>
                <a:latin typeface="Times New Roman" panose="02020603050405020304" pitchFamily="18" charset="0"/>
                <a:cs typeface="Times New Roman" panose="02020603050405020304" pitchFamily="18" charset="0"/>
              </a:rPr>
              <a:t>The length of a test depends on:</a:t>
            </a:r>
          </a:p>
          <a:p>
            <a:pPr>
              <a:lnSpc>
                <a:spcPct val="170000"/>
              </a:lnSpc>
              <a:buFont typeface="Arial" panose="020B0604020202020204" pitchFamily="34" charset="0"/>
              <a:buChar char="•"/>
            </a:pPr>
            <a:r>
              <a:rPr lang="en-US" sz="2600" b="1" dirty="0">
                <a:latin typeface="Times New Roman" panose="02020603050405020304" pitchFamily="18" charset="0"/>
                <a:cs typeface="Times New Roman" panose="02020603050405020304" pitchFamily="18" charset="0"/>
              </a:rPr>
              <a:t>Purpose</a:t>
            </a:r>
            <a:r>
              <a:rPr lang="en-US" sz="2600" dirty="0">
                <a:latin typeface="Times New Roman" panose="02020603050405020304" pitchFamily="18" charset="0"/>
                <a:cs typeface="Times New Roman" panose="02020603050405020304" pitchFamily="18" charset="0"/>
              </a:rPr>
              <a:t> – Why the test is being given (e.g., to check understanding or for final grading).</a:t>
            </a:r>
          </a:p>
          <a:p>
            <a:pPr>
              <a:lnSpc>
                <a:spcPct val="170000"/>
              </a:lnSpc>
              <a:buFont typeface="Arial" panose="020B0604020202020204" pitchFamily="34" charset="0"/>
              <a:buChar char="•"/>
            </a:pPr>
            <a:r>
              <a:rPr lang="en-US" sz="2600" b="1" dirty="0">
                <a:latin typeface="Times New Roman" panose="02020603050405020304" pitchFamily="18" charset="0"/>
                <a:cs typeface="Times New Roman" panose="02020603050405020304" pitchFamily="18" charset="0"/>
              </a:rPr>
              <a:t>Student abilities </a:t>
            </a:r>
            <a:r>
              <a:rPr lang="en-US" sz="2600" dirty="0">
                <a:latin typeface="Times New Roman" panose="02020603050405020304" pitchFamily="18" charset="0"/>
                <a:cs typeface="Times New Roman" panose="02020603050405020304" pitchFamily="18" charset="0"/>
              </a:rPr>
              <a:t>– How well students can handle the test questions.</a:t>
            </a:r>
          </a:p>
          <a:p>
            <a:pPr>
              <a:lnSpc>
                <a:spcPct val="170000"/>
              </a:lnSpc>
              <a:buFont typeface="Arial" panose="020B0604020202020204" pitchFamily="34" charset="0"/>
              <a:buChar char="•"/>
            </a:pPr>
            <a:r>
              <a:rPr lang="en-US" sz="2600" b="1" dirty="0">
                <a:latin typeface="Times New Roman" panose="02020603050405020304" pitchFamily="18" charset="0"/>
                <a:cs typeface="Times New Roman" panose="02020603050405020304" pitchFamily="18" charset="0"/>
              </a:rPr>
              <a:t>Question types </a:t>
            </a:r>
            <a:r>
              <a:rPr lang="en-US" sz="2600" dirty="0">
                <a:latin typeface="Times New Roman" panose="02020603050405020304" pitchFamily="18" charset="0"/>
                <a:cs typeface="Times New Roman" panose="02020603050405020304" pitchFamily="18" charset="0"/>
              </a:rPr>
              <a:t>– Some question formats (like essays) take longer than others (like multiple-choice).</a:t>
            </a:r>
          </a:p>
          <a:p>
            <a:pPr>
              <a:lnSpc>
                <a:spcPct val="170000"/>
              </a:lnSpc>
              <a:buFont typeface="Arial" panose="020B0604020202020204" pitchFamily="34" charset="0"/>
              <a:buChar char="•"/>
            </a:pPr>
            <a:r>
              <a:rPr lang="en-US" sz="2600" b="1" dirty="0">
                <a:latin typeface="Times New Roman" panose="02020603050405020304" pitchFamily="18" charset="0"/>
                <a:cs typeface="Times New Roman" panose="02020603050405020304" pitchFamily="18" charset="0"/>
              </a:rPr>
              <a:t>Available time </a:t>
            </a:r>
            <a:r>
              <a:rPr lang="en-US" sz="2600" dirty="0">
                <a:latin typeface="Times New Roman" panose="02020603050405020304" pitchFamily="18" charset="0"/>
                <a:cs typeface="Times New Roman" panose="02020603050405020304" pitchFamily="18" charset="0"/>
              </a:rPr>
              <a:t>– How much time students have to complete the test.</a:t>
            </a:r>
          </a:p>
          <a:p>
            <a:pPr>
              <a:lnSpc>
                <a:spcPct val="170000"/>
              </a:lnSpc>
              <a:buFont typeface="Arial" panose="020B0604020202020204" pitchFamily="34" charset="0"/>
              <a:buChar char="•"/>
            </a:pPr>
            <a:r>
              <a:rPr lang="en-US" sz="2600" b="1" dirty="0">
                <a:latin typeface="Times New Roman" panose="02020603050405020304" pitchFamily="18" charset="0"/>
                <a:cs typeface="Times New Roman" panose="02020603050405020304" pitchFamily="18" charset="0"/>
              </a:rPr>
              <a:t>Score reliability </a:t>
            </a:r>
            <a:r>
              <a:rPr lang="en-US" sz="2600" dirty="0">
                <a:latin typeface="Times New Roman" panose="02020603050405020304" pitchFamily="18" charset="0"/>
                <a:cs typeface="Times New Roman" panose="02020603050405020304" pitchFamily="18" charset="0"/>
              </a:rPr>
              <a:t>– The test should be long enough to give consistent and accurate results.</a:t>
            </a:r>
          </a:p>
          <a:p>
            <a:pPr marL="0" indent="0">
              <a:lnSpc>
                <a:spcPct val="150000"/>
              </a:lnSpc>
              <a:buNone/>
            </a:pPr>
            <a:endParaRPr lang="en-US" sz="24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366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A611-8794-0FC8-6BA1-01DA0E650667}"/>
              </a:ext>
            </a:extLst>
          </p:cNvPr>
          <p:cNvSpPr>
            <a:spLocks noGrp="1"/>
          </p:cNvSpPr>
          <p:nvPr>
            <p:ph type="title"/>
          </p:nvPr>
        </p:nvSpPr>
        <p:spPr/>
        <p:txBody>
          <a:bodyPr/>
          <a:lstStyle/>
          <a:p>
            <a:pPr algn="ctr"/>
            <a:r>
              <a:rPr lang="en-US" b="1" dirty="0">
                <a:solidFill>
                  <a:srgbClr val="C00000"/>
                </a:solidFill>
                <a:latin typeface="Times New Roman" panose="02020603050405020304" pitchFamily="18" charset="0"/>
                <a:cs typeface="Times New Roman" panose="02020603050405020304" pitchFamily="18" charset="0"/>
              </a:rPr>
              <a:t>Score reliability</a:t>
            </a:r>
          </a:p>
        </p:txBody>
      </p:sp>
      <p:sp>
        <p:nvSpPr>
          <p:cNvPr id="3" name="Content Placeholder 2">
            <a:extLst>
              <a:ext uri="{FF2B5EF4-FFF2-40B4-BE49-F238E27FC236}">
                <a16:creationId xmlns:a16="http://schemas.microsoft.com/office/drawing/2014/main" id="{BE135463-5C74-B6B9-A23B-943DC9CA5C8A}"/>
              </a:ext>
            </a:extLst>
          </p:cNvPr>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Score reliability" means that the test should give </a:t>
            </a:r>
            <a:r>
              <a:rPr lang="en-US" b="1" dirty="0">
                <a:latin typeface="Times New Roman" panose="02020603050405020304" pitchFamily="18" charset="0"/>
                <a:cs typeface="Times New Roman" panose="02020603050405020304" pitchFamily="18" charset="0"/>
              </a:rPr>
              <a:t>consistent and accurate</a:t>
            </a:r>
            <a:r>
              <a:rPr lang="en-US" dirty="0">
                <a:latin typeface="Times New Roman" panose="02020603050405020304" pitchFamily="18" charset="0"/>
                <a:cs typeface="Times New Roman" panose="02020603050405020304" pitchFamily="18" charset="0"/>
              </a:rPr>
              <a:t> results for all students.</a:t>
            </a:r>
          </a:p>
          <a:p>
            <a:pPr marL="0" indent="0">
              <a:lnSpc>
                <a:spcPct val="150000"/>
              </a:lnSpc>
              <a:buNone/>
            </a:pP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If a test is </a:t>
            </a:r>
            <a:r>
              <a:rPr lang="en-US" b="1" dirty="0">
                <a:latin typeface="Times New Roman" panose="02020603050405020304" pitchFamily="18" charset="0"/>
                <a:cs typeface="Times New Roman" panose="02020603050405020304" pitchFamily="18" charset="0"/>
              </a:rPr>
              <a:t>too short</a:t>
            </a:r>
            <a:r>
              <a:rPr lang="en-US" dirty="0">
                <a:latin typeface="Times New Roman" panose="02020603050405020304" pitchFamily="18" charset="0"/>
                <a:cs typeface="Times New Roman" panose="02020603050405020304" pitchFamily="18" charset="0"/>
              </a:rPr>
              <a:t>, it may not fully measure what students know, and their scores </a:t>
            </a:r>
            <a:r>
              <a:rPr lang="en-US" b="1" dirty="0">
                <a:solidFill>
                  <a:srgbClr val="C00000"/>
                </a:solidFill>
                <a:latin typeface="Times New Roman" panose="02020603050405020304" pitchFamily="18" charset="0"/>
                <a:cs typeface="Times New Roman" panose="02020603050405020304" pitchFamily="18" charset="0"/>
              </a:rPr>
              <a:t>might not truly reflect their abilities.</a:t>
            </a:r>
          </a:p>
          <a:p>
            <a:pPr>
              <a:lnSpc>
                <a:spcPct val="150000"/>
              </a:lnSpc>
            </a:pPr>
            <a:r>
              <a:rPr lang="en-US" dirty="0">
                <a:latin typeface="Times New Roman" panose="02020603050405020304" pitchFamily="18" charset="0"/>
                <a:cs typeface="Times New Roman" panose="02020603050405020304" pitchFamily="18" charset="0"/>
              </a:rPr>
              <a:t>If a test is </a:t>
            </a:r>
            <a:r>
              <a:rPr lang="en-US" b="1" dirty="0">
                <a:latin typeface="Times New Roman" panose="02020603050405020304" pitchFamily="18" charset="0"/>
                <a:cs typeface="Times New Roman" panose="02020603050405020304" pitchFamily="18" charset="0"/>
              </a:rPr>
              <a:t>long enough</a:t>
            </a:r>
            <a:r>
              <a:rPr lang="en-US" dirty="0">
                <a:latin typeface="Times New Roman" panose="02020603050405020304" pitchFamily="18" charset="0"/>
                <a:cs typeface="Times New Roman" panose="02020603050405020304" pitchFamily="18" charset="0"/>
              </a:rPr>
              <a:t>, it gives a better picture of a student's knowledge and skills, </a:t>
            </a:r>
            <a:r>
              <a:rPr lang="en-US" b="1" dirty="0">
                <a:solidFill>
                  <a:srgbClr val="C00000"/>
                </a:solidFill>
                <a:latin typeface="Times New Roman" panose="02020603050405020304" pitchFamily="18" charset="0"/>
                <a:cs typeface="Times New Roman" panose="02020603050405020304" pitchFamily="18" charset="0"/>
              </a:rPr>
              <a:t>making the results more reliable and fair</a:t>
            </a:r>
            <a:r>
              <a:rPr lang="en-US" dirty="0">
                <a:latin typeface="Times New Roman" panose="02020603050405020304" pitchFamily="18" charset="0"/>
                <a:cs typeface="Times New Roman" panose="02020603050405020304" pitchFamily="18" charset="0"/>
              </a:rPr>
              <a:t>.</a:t>
            </a:r>
          </a:p>
          <a:p>
            <a:pPr>
              <a:lnSpc>
                <a:spcPct val="150000"/>
              </a:lnSpc>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7C7632E-958C-E81F-40C3-355BF4858F1F}"/>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1789891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215745" cy="1005840"/>
          </a:xfrm>
        </p:spPr>
        <p:style>
          <a:lnRef idx="1">
            <a:schemeClr val="accent4"/>
          </a:lnRef>
          <a:fillRef idx="2">
            <a:schemeClr val="accent4"/>
          </a:fillRef>
          <a:effectRef idx="1">
            <a:schemeClr val="accent4"/>
          </a:effectRef>
          <a:fontRef idx="minor">
            <a:schemeClr val="dk1"/>
          </a:fontRef>
        </p:style>
        <p:txBody>
          <a:bodyPr>
            <a:normAutofit fontScale="90000"/>
          </a:bodyPr>
          <a:lstStyle/>
          <a:p>
            <a:br>
              <a:rPr lang="en-US" sz="4000" b="1" dirty="0">
                <a:solidFill>
                  <a:srgbClr val="7030A0"/>
                </a:solidFill>
                <a:latin typeface="Microsoft Sans Serif" pitchFamily="34" charset="0"/>
                <a:cs typeface="Microsoft Sans Serif" pitchFamily="34" charset="0"/>
              </a:rPr>
            </a:br>
            <a:r>
              <a:rPr lang="en-US" sz="4000" b="1" dirty="0">
                <a:solidFill>
                  <a:srgbClr val="FF0000"/>
                </a:solidFill>
                <a:latin typeface="Times New Roman" panose="02020603050405020304" pitchFamily="18" charset="0"/>
                <a:cs typeface="Times New Roman" panose="02020603050405020304" pitchFamily="18" charset="0"/>
              </a:rPr>
              <a:t>Writing Test Items</a:t>
            </a:r>
            <a:br>
              <a:rPr lang="en-US" sz="4000" dirty="0">
                <a:latin typeface="Microsoft Sans Serif" pitchFamily="34" charset="0"/>
                <a:cs typeface="Microsoft Sans Serif" pitchFamily="34" charset="0"/>
              </a:rPr>
            </a:br>
            <a:endParaRPr lang="ar-EG" dirty="0"/>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a:xfrm>
            <a:off x="304800" y="1371601"/>
            <a:ext cx="8544789" cy="4808538"/>
          </a:xfrm>
        </p:spPr>
        <p:txBody>
          <a:bodyPr>
            <a:normAutofit/>
          </a:bodyPr>
          <a:lstStyle/>
          <a:p>
            <a:pPr marL="0" indent="0">
              <a:lnSpc>
                <a:spcPct val="150000"/>
              </a:lnSpc>
              <a:buNone/>
            </a:pPr>
            <a:r>
              <a:rPr lang="en-US" sz="2200" dirty="0">
                <a:latin typeface="Times New Roman" panose="02020603050405020304" pitchFamily="18" charset="0"/>
                <a:cs typeface="Times New Roman" panose="02020603050405020304" pitchFamily="18" charset="0"/>
              </a:rPr>
              <a:t>Creating </a:t>
            </a:r>
            <a:r>
              <a:rPr lang="en-US" sz="2200" b="1" dirty="0">
                <a:latin typeface="Times New Roman" panose="02020603050405020304" pitchFamily="18" charset="0"/>
                <a:cs typeface="Times New Roman" panose="02020603050405020304" pitchFamily="18" charset="0"/>
              </a:rPr>
              <a:t>effective</a:t>
            </a:r>
            <a:r>
              <a:rPr lang="en-US" sz="2200" dirty="0">
                <a:latin typeface="Times New Roman" panose="02020603050405020304" pitchFamily="18" charset="0"/>
                <a:cs typeface="Times New Roman" panose="02020603050405020304" pitchFamily="18" charset="0"/>
              </a:rPr>
              <a:t> test items is crucial for </a:t>
            </a:r>
            <a:r>
              <a:rPr lang="en-US" sz="2200" b="1" dirty="0">
                <a:latin typeface="Times New Roman" panose="02020603050405020304" pitchFamily="18" charset="0"/>
                <a:cs typeface="Times New Roman" panose="02020603050405020304" pitchFamily="18" charset="0"/>
              </a:rPr>
              <a:t>accurate assessment</a:t>
            </a:r>
            <a:r>
              <a:rPr lang="en-US" sz="2200" dirty="0">
                <a:latin typeface="Times New Roman" panose="02020603050405020304" pitchFamily="18" charset="0"/>
                <a:cs typeface="Times New Roman" panose="02020603050405020304" pitchFamily="18" charset="0"/>
              </a:rPr>
              <a:t>. Explore the </a:t>
            </a:r>
            <a:r>
              <a:rPr lang="en-US" sz="2200" b="1" dirty="0">
                <a:latin typeface="Times New Roman" panose="02020603050405020304" pitchFamily="18" charset="0"/>
                <a:cs typeface="Times New Roman" panose="02020603050405020304" pitchFamily="18" charset="0"/>
              </a:rPr>
              <a:t>purpose, types, and guidelines </a:t>
            </a:r>
            <a:r>
              <a:rPr lang="en-US" sz="2200" dirty="0">
                <a:latin typeface="Times New Roman" panose="02020603050405020304" pitchFamily="18" charset="0"/>
                <a:cs typeface="Times New Roman" panose="02020603050405020304" pitchFamily="18" charset="0"/>
              </a:rPr>
              <a:t>for crafting </a:t>
            </a:r>
            <a:r>
              <a:rPr lang="en-US" sz="2200" b="1" dirty="0">
                <a:latin typeface="Times New Roman" panose="02020603050405020304" pitchFamily="18" charset="0"/>
                <a:cs typeface="Times New Roman" panose="02020603050405020304" pitchFamily="18" charset="0"/>
              </a:rPr>
              <a:t>impactful</a:t>
            </a:r>
            <a:r>
              <a:rPr lang="en-US" sz="2200" dirty="0">
                <a:latin typeface="Times New Roman" panose="02020603050405020304" pitchFamily="18" charset="0"/>
                <a:cs typeface="Times New Roman" panose="02020603050405020304" pitchFamily="18" charset="0"/>
              </a:rPr>
              <a:t> test items</a:t>
            </a:r>
            <a:r>
              <a:rPr lang="en-US" sz="2200" b="1" dirty="0">
                <a:latin typeface="Times New Roman" panose="02020603050405020304" pitchFamily="18" charset="0"/>
                <a:cs typeface="Times New Roman" panose="02020603050405020304" pitchFamily="18" charset="0"/>
              </a:rPr>
              <a:t>.</a:t>
            </a:r>
          </a:p>
          <a:p>
            <a:pPr marL="0" indent="0">
              <a:lnSpc>
                <a:spcPct val="150000"/>
              </a:lnSpc>
              <a:buNone/>
            </a:pPr>
            <a:r>
              <a:rPr lang="en-US" sz="2200" b="1" u="sng" dirty="0">
                <a:solidFill>
                  <a:srgbClr val="C00000"/>
                </a:solidFill>
                <a:latin typeface="Times New Roman" panose="02020603050405020304" pitchFamily="18" charset="0"/>
                <a:cs typeface="Times New Roman" panose="02020603050405020304" pitchFamily="18" charset="0"/>
              </a:rPr>
              <a:t>Purpose of Test Items</a:t>
            </a:r>
            <a:r>
              <a:rPr lang="en-US" sz="2200" b="1" u="sng" dirty="0">
                <a:latin typeface="Times New Roman" panose="02020603050405020304" pitchFamily="18" charset="0"/>
                <a:cs typeface="Times New Roman" panose="02020603050405020304" pitchFamily="18" charset="0"/>
              </a:rPr>
              <a:t>:</a:t>
            </a:r>
          </a:p>
          <a:p>
            <a:pPr marL="0" indent="0">
              <a:lnSpc>
                <a:spcPct val="150000"/>
              </a:lnSpc>
              <a:buNone/>
            </a:pPr>
            <a:r>
              <a:rPr lang="en-US" sz="2200" dirty="0">
                <a:latin typeface="Times New Roman" panose="02020603050405020304" pitchFamily="18" charset="0"/>
                <a:cs typeface="Times New Roman" panose="02020603050405020304" pitchFamily="18" charset="0"/>
              </a:rPr>
              <a:t>Test items serve multiple purposes in assessments. They measure </a:t>
            </a:r>
            <a:r>
              <a:rPr lang="en-US" sz="2200" dirty="0">
                <a:solidFill>
                  <a:srgbClr val="FF0000"/>
                </a:solidFill>
                <a:latin typeface="Times New Roman" panose="02020603050405020304" pitchFamily="18" charset="0"/>
                <a:cs typeface="Times New Roman" panose="02020603050405020304" pitchFamily="18" charset="0"/>
              </a:rPr>
              <a:t>knowledge, skills, and abilities,</a:t>
            </a:r>
            <a:r>
              <a:rPr lang="en-US" sz="2200" dirty="0">
                <a:latin typeface="Times New Roman" panose="02020603050405020304" pitchFamily="18" charset="0"/>
                <a:cs typeface="Times New Roman" panose="02020603050405020304" pitchFamily="18" charset="0"/>
              </a:rPr>
              <a:t> provide feedback, and guide instruction.</a:t>
            </a:r>
          </a:p>
        </p:txBody>
      </p:sp>
      <p:pic>
        <p:nvPicPr>
          <p:cNvPr id="3" name="Picture 2">
            <a:extLst>
              <a:ext uri="{FF2B5EF4-FFF2-40B4-BE49-F238E27FC236}">
                <a16:creationId xmlns:a16="http://schemas.microsoft.com/office/drawing/2014/main" id="{D653C5DD-B9FD-1F91-4B61-B347D4DFBEF8}"/>
              </a:ext>
            </a:extLst>
          </p:cNvPr>
          <p:cNvPicPr>
            <a:picLocks noChangeAspect="1"/>
          </p:cNvPicPr>
          <p:nvPr/>
        </p:nvPicPr>
        <p:blipFill>
          <a:blip r:embed="rId2"/>
          <a:stretch>
            <a:fillRect/>
          </a:stretch>
        </p:blipFill>
        <p:spPr>
          <a:xfrm>
            <a:off x="5791200" y="5334000"/>
            <a:ext cx="2756641" cy="1158240"/>
          </a:xfrm>
          <a:prstGeom prst="rect">
            <a:avLst/>
          </a:prstGeom>
          <a:ln>
            <a:noFill/>
          </a:ln>
          <a:effectLst>
            <a:softEdge rad="112500"/>
          </a:effectLst>
        </p:spPr>
      </p:pic>
    </p:spTree>
    <p:extLst>
      <p:ext uri="{BB962C8B-B14F-4D97-AF65-F5344CB8AC3E}">
        <p14:creationId xmlns:p14="http://schemas.microsoft.com/office/powerpoint/2010/main" val="423779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830" y="152400"/>
            <a:ext cx="8229600" cy="1143000"/>
          </a:xfrm>
        </p:spPr>
        <p:txBody>
          <a:bodyPr/>
          <a:lstStyle/>
          <a:p>
            <a:r>
              <a:rPr lang="en-US" b="1" dirty="0">
                <a:solidFill>
                  <a:srgbClr val="FF0000"/>
                </a:solidFill>
                <a:latin typeface="Times New Roman" panose="02020603050405020304" pitchFamily="18" charset="0"/>
                <a:ea typeface="Microsoft Himalaya" pitchFamily="2" charset="0"/>
                <a:cs typeface="Times New Roman" panose="02020603050405020304" pitchFamily="18" charset="0"/>
              </a:rPr>
              <a:t>Objectives</a:t>
            </a:r>
          </a:p>
        </p:txBody>
      </p:sp>
      <p:sp>
        <p:nvSpPr>
          <p:cNvPr id="3" name="Content Placeholder 2"/>
          <p:cNvSpPr>
            <a:spLocks noGrp="1"/>
          </p:cNvSpPr>
          <p:nvPr>
            <p:ph idx="1"/>
          </p:nvPr>
        </p:nvSpPr>
        <p:spPr>
          <a:xfrm>
            <a:off x="295274" y="1066800"/>
            <a:ext cx="8458200" cy="5867400"/>
          </a:xfrm>
        </p:spPr>
        <p:txBody>
          <a:bodyPr>
            <a:noAutofit/>
          </a:bodyPr>
          <a:lstStyle/>
          <a:p>
            <a:pPr marL="174625" indent="0">
              <a:lnSpc>
                <a:spcPct val="100000"/>
              </a:lnSpc>
              <a:buNone/>
            </a:pPr>
            <a:r>
              <a:rPr lang="en-US" sz="2400" dirty="0">
                <a:latin typeface="Times New Roman" panose="02020603050405020304" pitchFamily="18" charset="0"/>
                <a:cs typeface="Times New Roman" panose="02020603050405020304" pitchFamily="18" charset="0"/>
              </a:rPr>
              <a:t>At the end of this discussion, each participant will be able to: </a:t>
            </a:r>
          </a:p>
          <a:p>
            <a:pPr marL="517525" indent="-342900">
              <a:lnSpc>
                <a:spcPct val="100000"/>
              </a:lnSpc>
              <a:buFont typeface="+mj-lt"/>
              <a:buAutoNum type="arabicPeriod"/>
            </a:pPr>
            <a:r>
              <a:rPr lang="en-US" sz="2400" dirty="0">
                <a:latin typeface="Times New Roman" panose="02020603050405020304" pitchFamily="18" charset="0"/>
                <a:cs typeface="Times New Roman" panose="02020603050405020304" pitchFamily="18" charset="0"/>
              </a:rPr>
              <a:t>Analyze the purpose of the test</a:t>
            </a:r>
          </a:p>
          <a:p>
            <a:pPr marL="517525" indent="-342900">
              <a:lnSpc>
                <a:spcPct val="100000"/>
              </a:lnSpc>
              <a:buFont typeface="+mj-lt"/>
              <a:buAutoNum type="arabicPeriod"/>
            </a:pPr>
            <a:r>
              <a:rPr lang="en-US" altLang="en-US" sz="2400" dirty="0">
                <a:latin typeface="Times New Roman" panose="02020603050405020304" pitchFamily="18" charset="0"/>
                <a:cs typeface="Times New Roman" panose="02020603050405020304" pitchFamily="18" charset="0"/>
              </a:rPr>
              <a:t>Critically select the population to be tested.</a:t>
            </a:r>
          </a:p>
          <a:p>
            <a:pPr marL="517525" indent="-342900">
              <a:lnSpc>
                <a:spcPct val="100000"/>
              </a:lnSpc>
              <a:buFont typeface="+mj-lt"/>
              <a:buAutoNum type="arabicPeriod"/>
            </a:pPr>
            <a:r>
              <a:rPr lang="en-US" sz="2400" dirty="0">
                <a:latin typeface="Times New Roman" panose="02020603050405020304" pitchFamily="18" charset="0"/>
                <a:cs typeface="Times New Roman" panose="02020603050405020304" pitchFamily="18" charset="0"/>
              </a:rPr>
              <a:t>Apply the principles of constructing the test. </a:t>
            </a:r>
          </a:p>
          <a:p>
            <a:pPr marL="517525" indent="-342900">
              <a:lnSpc>
                <a:spcPct val="100000"/>
              </a:lnSpc>
              <a:buFont typeface="+mj-lt"/>
              <a:buAutoNum type="arabicPeriod"/>
            </a:pPr>
            <a:r>
              <a:rPr lang="en-US" sz="2400" dirty="0">
                <a:latin typeface="Times New Roman" panose="02020603050405020304" pitchFamily="18" charset="0"/>
                <a:cs typeface="Times New Roman" panose="02020603050405020304" pitchFamily="18" charset="0"/>
              </a:rPr>
              <a:t>Critically evaluate the optimal test length </a:t>
            </a:r>
          </a:p>
          <a:p>
            <a:pPr marL="517525" indent="-342900">
              <a:lnSpc>
                <a:spcPct val="100000"/>
              </a:lnSpc>
              <a:buFont typeface="+mj-lt"/>
              <a:buAutoNum type="arabicPeriod"/>
            </a:pPr>
            <a:r>
              <a:rPr lang="en-US" altLang="en-US" sz="2400" dirty="0">
                <a:latin typeface="Times New Roman" panose="02020603050405020304" pitchFamily="18" charset="0"/>
                <a:cs typeface="Times New Roman" panose="02020603050405020304" pitchFamily="18" charset="0"/>
              </a:rPr>
              <a:t>Critically select criteria for writing test items.</a:t>
            </a:r>
          </a:p>
          <a:p>
            <a:pPr marL="517525" indent="-342900">
              <a:lnSpc>
                <a:spcPct val="100000"/>
              </a:lnSpc>
              <a:buFont typeface="+mj-lt"/>
              <a:buAutoNum type="arabicPeriod"/>
            </a:pPr>
            <a:r>
              <a:rPr lang="en-US" altLang="en-US" sz="2400" dirty="0">
                <a:latin typeface="Times New Roman" panose="02020603050405020304" pitchFamily="18" charset="0"/>
                <a:cs typeface="Times New Roman" panose="02020603050405020304" pitchFamily="18" charset="0"/>
              </a:rPr>
              <a:t>Apply established guidelines to write test items.</a:t>
            </a:r>
          </a:p>
          <a:p>
            <a:pPr marL="517525" indent="-342900">
              <a:lnSpc>
                <a:spcPct val="100000"/>
              </a:lnSpc>
              <a:buFont typeface="+mj-lt"/>
              <a:buAutoNum type="arabicPeriod"/>
            </a:pPr>
            <a:r>
              <a:rPr lang="en-US" sz="2400" dirty="0">
                <a:latin typeface="Times New Roman" panose="02020603050405020304" pitchFamily="18" charset="0"/>
                <a:cs typeface="Times New Roman" panose="02020603050405020304" pitchFamily="18" charset="0"/>
              </a:rPr>
              <a:t>Apply the desired difficulty and discrimination levels of the test items.</a:t>
            </a:r>
          </a:p>
          <a:p>
            <a:pPr marL="517525" indent="-342900">
              <a:lnSpc>
                <a:spcPct val="100000"/>
              </a:lnSpc>
              <a:buFont typeface="+mj-lt"/>
              <a:buAutoNum type="arabicPeriod"/>
            </a:pPr>
            <a:r>
              <a:rPr lang="en-US" sz="2400" dirty="0">
                <a:latin typeface="Times New Roman" panose="02020603050405020304" pitchFamily="18" charset="0"/>
                <a:cs typeface="Times New Roman" panose="02020603050405020304" pitchFamily="18" charset="0"/>
              </a:rPr>
              <a:t>Integrate selection criteria to determine appropriate item formats of the test.</a:t>
            </a:r>
          </a:p>
          <a:p>
            <a:pPr marL="517525" indent="-342900">
              <a:lnSpc>
                <a:spcPct val="100000"/>
              </a:lnSpc>
              <a:buFont typeface="+mj-lt"/>
              <a:buAutoNum type="arabicPeriod"/>
            </a:pPr>
            <a:r>
              <a:rPr lang="en-US" sz="2400" dirty="0">
                <a:latin typeface="Times New Roman" panose="02020603050405020304" pitchFamily="18" charset="0"/>
                <a:cs typeface="Times New Roman" panose="02020603050405020304" pitchFamily="18" charset="0"/>
              </a:rPr>
              <a:t>Discriminate between objectively and subjectively scored items.</a:t>
            </a:r>
          </a:p>
          <a:p>
            <a:pPr marL="174625" indent="0">
              <a:lnSpc>
                <a:spcPct val="100000"/>
              </a:lnSpc>
              <a:buNone/>
            </a:pPr>
            <a:endParaRPr lang="en-US" sz="2400" dirty="0">
              <a:solidFill>
                <a:prstClr val="black"/>
              </a:solidFill>
              <a:latin typeface="Times New Roman" panose="02020603050405020304" pitchFamily="18" charset="0"/>
              <a:cs typeface="Times New Roman" panose="02020603050405020304" pitchFamily="18" charset="0"/>
            </a:endParaRPr>
          </a:p>
          <a:p>
            <a:pPr marL="174625" indent="0">
              <a:lnSpc>
                <a:spcPct val="100000"/>
              </a:lnSpc>
              <a:buNone/>
            </a:pPr>
            <a:endParaRPr lang="en-US" sz="2400" dirty="0">
              <a:solidFill>
                <a:prstClr val="black"/>
              </a:solidFill>
              <a:latin typeface="Times New Roman" panose="02020603050405020304" pitchFamily="18" charset="0"/>
              <a:cs typeface="Times New Roman" panose="02020603050405020304" pitchFamily="18" charset="0"/>
            </a:endParaRPr>
          </a:p>
          <a:p>
            <a:pPr marL="174625" indent="0">
              <a:lnSpc>
                <a:spcPct val="100000"/>
              </a:lnSpc>
              <a:buNone/>
            </a:pPr>
            <a:endParaRPr lang="en-US" altLang="en-US" sz="2400" dirty="0">
              <a:latin typeface="Times New Roman" panose="02020603050405020304" pitchFamily="18" charset="0"/>
              <a:cs typeface="Times New Roman" panose="02020603050405020304" pitchFamily="18" charset="0"/>
            </a:endParaRPr>
          </a:p>
          <a:p>
            <a:pPr marL="574675" indent="-457200">
              <a:lnSpc>
                <a:spcPct val="100000"/>
              </a:lnSpc>
              <a:buFont typeface="+mj-lt"/>
              <a:buAutoNum type="arabicPeriod"/>
            </a:pPr>
            <a:endParaRPr lang="en-US" sz="2400" dirty="0">
              <a:latin typeface="Times New Roman" panose="02020603050405020304" pitchFamily="18" charset="0"/>
              <a:cs typeface="Times New Roman" panose="02020603050405020304" pitchFamily="18" charset="0"/>
            </a:endParaRPr>
          </a:p>
          <a:p>
            <a:pPr marL="0" indent="0">
              <a:lnSpc>
                <a:spcPct val="100000"/>
              </a:lnSpc>
              <a:buNone/>
            </a:pPr>
            <a:endParaRPr lang="en-US" sz="2400" dirty="0">
              <a:latin typeface="Times New Roman" panose="02020603050405020304" pitchFamily="18" charset="0"/>
              <a:cs typeface="Times New Roman" panose="02020603050405020304" pitchFamily="18" charset="0"/>
            </a:endParaRPr>
          </a:p>
          <a:p>
            <a:pPr marL="514350" indent="-514350">
              <a:lnSpc>
                <a:spcPct val="100000"/>
              </a:lnSpc>
              <a:buFont typeface="+mj-lt"/>
              <a:buAutoNum type="arabicPeriod"/>
            </a:pPr>
            <a:endParaRPr lang="en-US" sz="2400" dirty="0">
              <a:latin typeface="Times New Roman" panose="02020603050405020304" pitchFamily="18" charset="0"/>
              <a:cs typeface="Times New Roman" panose="02020603050405020304" pitchFamily="18" charset="0"/>
            </a:endParaRPr>
          </a:p>
          <a:p>
            <a:pPr marL="514350" indent="-514350">
              <a:lnSpc>
                <a:spcPct val="100000"/>
              </a:lnSpc>
              <a:buFont typeface="+mj-lt"/>
              <a:buAutoNum type="arabicPeriod"/>
            </a:pPr>
            <a:endParaRPr lang="en-US" sz="2400" dirty="0">
              <a:latin typeface="Times New Roman" panose="02020603050405020304" pitchFamily="18" charset="0"/>
              <a:cs typeface="Times New Roman" panose="02020603050405020304" pitchFamily="18" charset="0"/>
            </a:endParaRPr>
          </a:p>
          <a:p>
            <a:pPr marL="514350" lvl="0" indent="-514350">
              <a:lnSpc>
                <a:spcPct val="150000"/>
              </a:lnSpc>
              <a:buFont typeface="+mj-lt"/>
              <a:buAutoNum type="arabicPeriod"/>
            </a:pPr>
            <a:endParaRPr lang="en-US" sz="2400" dirty="0">
              <a:solidFill>
                <a:prstClr val="black"/>
              </a:solidFill>
            </a:endParaRPr>
          </a:p>
          <a:p>
            <a:pPr marL="514350" lvl="0" indent="-514350">
              <a:lnSpc>
                <a:spcPct val="150000"/>
              </a:lnSpc>
              <a:buFont typeface="+mj-lt"/>
              <a:buAutoNum type="arabicPeriod"/>
            </a:pPr>
            <a:endParaRPr lang="en-US" sz="2400" dirty="0">
              <a:solidFill>
                <a:prstClr val="black"/>
              </a:solidFill>
            </a:endParaRPr>
          </a:p>
          <a:p>
            <a:pPr marL="514350" indent="-514350">
              <a:lnSpc>
                <a:spcPct val="150000"/>
              </a:lnSpc>
              <a:buFont typeface="+mj-lt"/>
              <a:buAutoNum type="arabicPeriod"/>
            </a:pPr>
            <a:endParaRPr lang="en-US" sz="2000" dirty="0"/>
          </a:p>
          <a:p>
            <a:pPr marL="514350" indent="-514350">
              <a:lnSpc>
                <a:spcPct val="150000"/>
              </a:lnSpc>
              <a:buFont typeface="+mj-lt"/>
              <a:buAutoNum type="arabicPeriod"/>
            </a:pPr>
            <a:endParaRPr lang="en-US" sz="2000" dirty="0"/>
          </a:p>
          <a:p>
            <a:pPr marL="514350" indent="-514350">
              <a:buFont typeface="+mj-lt"/>
              <a:buAutoNum type="arabicPeriod"/>
            </a:pPr>
            <a:endParaRPr lang="en-US" sz="2000" dirty="0"/>
          </a:p>
          <a:p>
            <a:pPr marL="514350" indent="-514350">
              <a:buFont typeface="+mj-lt"/>
              <a:buAutoNum type="arabicPeriod"/>
            </a:pPr>
            <a:endParaRPr lang="en-US" sz="2000" dirty="0"/>
          </a:p>
        </p:txBody>
      </p:sp>
      <p:pic>
        <p:nvPicPr>
          <p:cNvPr id="4" name="Picture 3">
            <a:extLst>
              <a:ext uri="{FF2B5EF4-FFF2-40B4-BE49-F238E27FC236}">
                <a16:creationId xmlns:a16="http://schemas.microsoft.com/office/drawing/2014/main" id="{F6E03C94-B419-C020-312E-D2C7CCE2143F}"/>
              </a:ext>
            </a:extLst>
          </p:cNvPr>
          <p:cNvPicPr>
            <a:picLocks noChangeAspect="1"/>
          </p:cNvPicPr>
          <p:nvPr/>
        </p:nvPicPr>
        <p:blipFill>
          <a:blip r:embed="rId2"/>
          <a:stretch>
            <a:fillRect/>
          </a:stretch>
        </p:blipFill>
        <p:spPr>
          <a:xfrm>
            <a:off x="7046055" y="1092200"/>
            <a:ext cx="1831700" cy="1637563"/>
          </a:xfrm>
          <a:prstGeom prst="rect">
            <a:avLst/>
          </a:prstGeom>
        </p:spPr>
      </p:pic>
    </p:spTree>
    <p:extLst>
      <p:ext uri="{BB962C8B-B14F-4D97-AF65-F5344CB8AC3E}">
        <p14:creationId xmlns:p14="http://schemas.microsoft.com/office/powerpoint/2010/main" val="208310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rPr>
              <a:t>General Rules for Writing Test Item</a:t>
            </a:r>
            <a:endParaRPr lang="ar-EG"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20</a:t>
            </a:fld>
            <a:endParaRPr lang="en-US">
              <a:solidFill>
                <a:prstClr val="black">
                  <a:tint val="75000"/>
                </a:prstClr>
              </a:solidFill>
            </a:endParaRPr>
          </a:p>
        </p:txBody>
      </p:sp>
      <p:pic>
        <p:nvPicPr>
          <p:cNvPr id="6" name="Picture 5">
            <a:extLst>
              <a:ext uri="{FF2B5EF4-FFF2-40B4-BE49-F238E27FC236}">
                <a16:creationId xmlns:a16="http://schemas.microsoft.com/office/drawing/2014/main" id="{7CEB865F-5EAA-CD18-105E-6266E10E7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45" y="1691322"/>
            <a:ext cx="6986155" cy="4580017"/>
          </a:xfrm>
          <a:prstGeom prst="rect">
            <a:avLst/>
          </a:prstGeom>
        </p:spPr>
      </p:pic>
    </p:spTree>
    <p:extLst>
      <p:ext uri="{BB962C8B-B14F-4D97-AF65-F5344CB8AC3E}">
        <p14:creationId xmlns:p14="http://schemas.microsoft.com/office/powerpoint/2010/main" val="1448861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215745" cy="1005840"/>
          </a:xfrm>
        </p:spPr>
        <p:style>
          <a:lnRef idx="1">
            <a:schemeClr val="accent4"/>
          </a:lnRef>
          <a:fillRef idx="2">
            <a:schemeClr val="accent4"/>
          </a:fillRef>
          <a:effectRef idx="1">
            <a:schemeClr val="accent4"/>
          </a:effectRef>
          <a:fontRef idx="minor">
            <a:schemeClr val="dk1"/>
          </a:fontRef>
        </p:style>
        <p:txBody>
          <a:bodyPr>
            <a:normAutofit fontScale="90000"/>
          </a:bodyPr>
          <a:lstStyle/>
          <a:p>
            <a:br>
              <a:rPr lang="en-US" sz="4000" b="1" dirty="0">
                <a:solidFill>
                  <a:srgbClr val="7030A0"/>
                </a:solidFill>
                <a:latin typeface="Microsoft Sans Serif" pitchFamily="34" charset="0"/>
                <a:cs typeface="Microsoft Sans Serif" pitchFamily="34" charset="0"/>
              </a:rPr>
            </a:br>
            <a:r>
              <a:rPr lang="en-US" sz="4000" b="1" dirty="0">
                <a:solidFill>
                  <a:srgbClr val="FF0000"/>
                </a:solidFill>
                <a:latin typeface="Times New Roman" panose="02020603050405020304" pitchFamily="18" charset="0"/>
                <a:cs typeface="Times New Roman" panose="02020603050405020304" pitchFamily="18" charset="0"/>
              </a:rPr>
              <a:t>Writing Test Items ,</a:t>
            </a:r>
            <a:r>
              <a:rPr lang="en-US" sz="4000" b="1" dirty="0" err="1">
                <a:solidFill>
                  <a:srgbClr val="FF0000"/>
                </a:solidFill>
                <a:latin typeface="Times New Roman" panose="02020603050405020304" pitchFamily="18" charset="0"/>
                <a:cs typeface="Times New Roman" panose="02020603050405020304" pitchFamily="18" charset="0"/>
              </a:rPr>
              <a:t>cont</a:t>
            </a:r>
            <a:r>
              <a:rPr lang="en-US" sz="4000" b="1" dirty="0">
                <a:solidFill>
                  <a:srgbClr val="FF0000"/>
                </a:solidFill>
                <a:latin typeface="Times New Roman" panose="02020603050405020304" pitchFamily="18" charset="0"/>
                <a:cs typeface="Times New Roman" panose="02020603050405020304" pitchFamily="18" charset="0"/>
              </a:rPr>
              <a:t>…</a:t>
            </a:r>
            <a:br>
              <a:rPr lang="en-US" sz="4000" dirty="0">
                <a:latin typeface="Microsoft Sans Serif" pitchFamily="34" charset="0"/>
                <a:cs typeface="Microsoft Sans Serif" pitchFamily="34" charset="0"/>
              </a:rPr>
            </a:br>
            <a:endParaRPr lang="ar-EG" dirty="0"/>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a:xfrm>
            <a:off x="304799" y="1338943"/>
            <a:ext cx="8215745" cy="4732337"/>
          </a:xfrm>
        </p:spPr>
        <p:txBody>
          <a:bodyPr>
            <a:noAutofit/>
          </a:bodyPr>
          <a:lstStyle/>
          <a:p>
            <a:pPr marL="0" indent="0">
              <a:lnSpc>
                <a:spcPct val="150000"/>
              </a:lnSpc>
              <a:buNone/>
            </a:pPr>
            <a:r>
              <a:rPr lang="en-US" sz="2200" b="1" u="sng" dirty="0">
                <a:solidFill>
                  <a:srgbClr val="C00000"/>
                </a:solidFill>
                <a:latin typeface="Times New Roman" panose="02020603050405020304" pitchFamily="18" charset="0"/>
                <a:cs typeface="Times New Roman" panose="02020603050405020304" pitchFamily="18" charset="0"/>
              </a:rPr>
              <a:t>General Rules for Writing Test Items:</a:t>
            </a:r>
          </a:p>
          <a:p>
            <a:pPr marL="457200" lvl="0" indent="-457200" algn="just" defTabSz="914400">
              <a:lnSpc>
                <a:spcPct val="150000"/>
              </a:lnSpc>
              <a:spcBef>
                <a:spcPct val="20000"/>
              </a:spcBef>
              <a:buAutoNum type="arabicPeriod"/>
            </a:pPr>
            <a:r>
              <a:rPr lang="en-US" sz="2200" dirty="0">
                <a:latin typeface="Times New Roman" panose="02020603050405020304" pitchFamily="18" charset="0"/>
                <a:cs typeface="Times New Roman" panose="02020603050405020304" pitchFamily="18" charset="0"/>
              </a:rPr>
              <a:t>Each question should </a:t>
            </a:r>
            <a:r>
              <a:rPr lang="en-US" sz="2200" b="1" dirty="0">
                <a:latin typeface="Times New Roman" panose="02020603050405020304" pitchFamily="18" charset="0"/>
                <a:cs typeface="Times New Roman" panose="02020603050405020304" pitchFamily="18" charset="0"/>
              </a:rPr>
              <a:t>test something important</a:t>
            </a:r>
            <a:r>
              <a:rPr lang="en-US" sz="2200" dirty="0">
                <a:latin typeface="Times New Roman" panose="02020603050405020304" pitchFamily="18" charset="0"/>
                <a:cs typeface="Times New Roman" panose="02020603050405020304" pitchFamily="18" charset="0"/>
              </a:rPr>
              <a:t>, have a clear right answer, use </a:t>
            </a:r>
            <a:r>
              <a:rPr lang="en-US" sz="2200" b="1" dirty="0">
                <a:latin typeface="Times New Roman" panose="02020603050405020304" pitchFamily="18" charset="0"/>
                <a:cs typeface="Times New Roman" panose="02020603050405020304" pitchFamily="18" charset="0"/>
              </a:rPr>
              <a:t>simple, clear, concise, precise, grammatically correct language</a:t>
            </a:r>
            <a:r>
              <a:rPr lang="en-US" sz="2200" dirty="0">
                <a:latin typeface="Times New Roman" panose="02020603050405020304" pitchFamily="18" charset="0"/>
                <a:cs typeface="Times New Roman" panose="02020603050405020304" pitchFamily="18" charset="0"/>
              </a:rPr>
              <a:t>. Avoid difficult words or unnecessary abbreviations.</a:t>
            </a:r>
          </a:p>
          <a:p>
            <a:pPr marL="0" lvl="0" indent="0" algn="just" defTabSz="914400">
              <a:lnSpc>
                <a:spcPct val="150000"/>
              </a:lnSpc>
              <a:spcBef>
                <a:spcPct val="20000"/>
              </a:spcBef>
              <a:buNone/>
            </a:pPr>
            <a:r>
              <a:rPr lang="en-US" sz="2200" dirty="0">
                <a:solidFill>
                  <a:prstClr val="black"/>
                </a:solidFill>
                <a:latin typeface="Times New Roman" panose="02020603050405020304" pitchFamily="18" charset="0"/>
                <a:cs typeface="Times New Roman" panose="02020603050405020304" pitchFamily="18" charset="0"/>
              </a:rPr>
              <a:t>2. Try to </a:t>
            </a:r>
            <a:r>
              <a:rPr lang="en-US" sz="2200" dirty="0">
                <a:latin typeface="Times New Roman" panose="02020603050405020304" pitchFamily="18" charset="0"/>
                <a:cs typeface="Times New Roman" panose="02020603050405020304" pitchFamily="18" charset="0"/>
              </a:rPr>
              <a:t>use </a:t>
            </a:r>
            <a:r>
              <a:rPr lang="en-US" sz="2200" b="1" dirty="0">
                <a:latin typeface="Times New Roman" panose="02020603050405020304" pitchFamily="18" charset="0"/>
                <a:cs typeface="Times New Roman" panose="02020603050405020304" pitchFamily="18" charset="0"/>
              </a:rPr>
              <a:t>positive wording.</a:t>
            </a:r>
          </a:p>
          <a:p>
            <a:pPr marL="0" lvl="0" indent="0" algn="just" defTabSz="914400">
              <a:lnSpc>
                <a:spcPct val="150000"/>
              </a:lnSpc>
              <a:spcBef>
                <a:spcPct val="20000"/>
              </a:spcBef>
              <a:buNone/>
            </a:pPr>
            <a:r>
              <a:rPr lang="en-US" sz="2200" dirty="0">
                <a:solidFill>
                  <a:prstClr val="black"/>
                </a:solidFill>
                <a:latin typeface="Times New Roman" panose="02020603050405020304" pitchFamily="18" charset="0"/>
                <a:cs typeface="Times New Roman" panose="02020603050405020304" pitchFamily="18" charset="0"/>
              </a:rPr>
              <a:t>3. Items </a:t>
            </a:r>
            <a:r>
              <a:rPr lang="en-US" sz="2200" b="1" dirty="0">
                <a:solidFill>
                  <a:prstClr val="black"/>
                </a:solidFill>
                <a:latin typeface="Times New Roman" panose="02020603050405020304" pitchFamily="18" charset="0"/>
                <a:cs typeface="Times New Roman" panose="02020603050405020304" pitchFamily="18" charset="0"/>
              </a:rPr>
              <a:t>should not give away hints</a:t>
            </a:r>
            <a:r>
              <a:rPr lang="en-US" sz="2200" dirty="0">
                <a:solidFill>
                  <a:prstClr val="black"/>
                </a:solidFill>
                <a:latin typeface="Times New Roman" panose="02020603050405020304" pitchFamily="18" charset="0"/>
                <a:cs typeface="Times New Roman" panose="02020603050405020304" pitchFamily="18" charset="0"/>
              </a:rPr>
              <a:t> that help the test-taker guess the correct answer too easily.</a:t>
            </a:r>
          </a:p>
          <a:p>
            <a:pPr marL="0" indent="0" algn="just">
              <a:lnSpc>
                <a:spcPct val="150000"/>
              </a:lnSpc>
              <a:buNone/>
            </a:pPr>
            <a:r>
              <a:rPr lang="en-US" sz="2200" dirty="0">
                <a:solidFill>
                  <a:prstClr val="black"/>
                </a:solidFill>
                <a:latin typeface="Times New Roman" panose="02020603050405020304" pitchFamily="18" charset="0"/>
                <a:cs typeface="Times New Roman" panose="02020603050405020304" pitchFamily="18" charset="0"/>
              </a:rPr>
              <a:t>4. </a:t>
            </a:r>
            <a:r>
              <a:rPr lang="en-US" sz="2200" b="1" dirty="0">
                <a:solidFill>
                  <a:prstClr val="black"/>
                </a:solidFill>
                <a:latin typeface="Times New Roman" panose="02020603050405020304" pitchFamily="18" charset="0"/>
                <a:cs typeface="Times New Roman" panose="02020603050405020304" pitchFamily="18" charset="0"/>
              </a:rPr>
              <a:t>No</a:t>
            </a:r>
            <a:r>
              <a:rPr lang="en-US" sz="2200" dirty="0">
                <a:solidFill>
                  <a:prstClr val="black"/>
                </a:solidFill>
                <a:latin typeface="Times New Roman" panose="02020603050405020304" pitchFamily="18" charset="0"/>
                <a:cs typeface="Times New Roman" panose="02020603050405020304" pitchFamily="18" charset="0"/>
              </a:rPr>
              <a:t> item should </a:t>
            </a:r>
            <a:r>
              <a:rPr lang="en-US" sz="2200" b="1" dirty="0">
                <a:solidFill>
                  <a:prstClr val="black"/>
                </a:solidFill>
                <a:latin typeface="Times New Roman" panose="02020603050405020304" pitchFamily="18" charset="0"/>
                <a:cs typeface="Times New Roman" panose="02020603050405020304" pitchFamily="18" charset="0"/>
              </a:rPr>
              <a:t>depend on another </a:t>
            </a:r>
            <a:r>
              <a:rPr lang="en-US" sz="2200" dirty="0">
                <a:solidFill>
                  <a:prstClr val="black"/>
                </a:solidFill>
                <a:latin typeface="Times New Roman" panose="02020603050405020304" pitchFamily="18" charset="0"/>
                <a:cs typeface="Times New Roman" panose="02020603050405020304" pitchFamily="18" charset="0"/>
              </a:rPr>
              <a:t>item for meaning or for the correct answer.</a:t>
            </a:r>
          </a:p>
          <a:p>
            <a:pPr marL="0" indent="0">
              <a:lnSpc>
                <a:spcPct val="150000"/>
              </a:lnSpc>
              <a:buNone/>
            </a:pPr>
            <a:endParaRPr lang="en-US" sz="22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6121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215745" cy="1005840"/>
          </a:xfrm>
        </p:spPr>
        <p:style>
          <a:lnRef idx="1">
            <a:schemeClr val="accent4"/>
          </a:lnRef>
          <a:fillRef idx="2">
            <a:schemeClr val="accent4"/>
          </a:fillRef>
          <a:effectRef idx="1">
            <a:schemeClr val="accent4"/>
          </a:effectRef>
          <a:fontRef idx="minor">
            <a:schemeClr val="dk1"/>
          </a:fontRef>
        </p:style>
        <p:txBody>
          <a:bodyPr>
            <a:normAutofit fontScale="90000"/>
          </a:bodyPr>
          <a:lstStyle/>
          <a:p>
            <a:br>
              <a:rPr lang="en-US" sz="4000" b="1" dirty="0">
                <a:solidFill>
                  <a:srgbClr val="7030A0"/>
                </a:solidFill>
                <a:latin typeface="Microsoft Sans Serif" pitchFamily="34" charset="0"/>
                <a:cs typeface="Microsoft Sans Serif" pitchFamily="34" charset="0"/>
              </a:rPr>
            </a:br>
            <a:r>
              <a:rPr lang="en-US" sz="4000" b="1" dirty="0">
                <a:solidFill>
                  <a:srgbClr val="FF0000"/>
                </a:solidFill>
                <a:latin typeface="Times New Roman" panose="02020603050405020304" pitchFamily="18" charset="0"/>
                <a:cs typeface="Times New Roman" panose="02020603050405020304" pitchFamily="18" charset="0"/>
              </a:rPr>
              <a:t>Writing Test Items ,</a:t>
            </a:r>
            <a:r>
              <a:rPr lang="en-US" sz="4000" b="1" dirty="0" err="1">
                <a:solidFill>
                  <a:srgbClr val="FF0000"/>
                </a:solidFill>
                <a:latin typeface="Times New Roman" panose="02020603050405020304" pitchFamily="18" charset="0"/>
                <a:cs typeface="Times New Roman" panose="02020603050405020304" pitchFamily="18" charset="0"/>
              </a:rPr>
              <a:t>cont</a:t>
            </a:r>
            <a:r>
              <a:rPr lang="en-US" sz="4000" b="1" dirty="0">
                <a:solidFill>
                  <a:srgbClr val="FF0000"/>
                </a:solidFill>
                <a:latin typeface="Times New Roman" panose="02020603050405020304" pitchFamily="18" charset="0"/>
                <a:cs typeface="Times New Roman" panose="02020603050405020304" pitchFamily="18" charset="0"/>
              </a:rPr>
              <a:t>…</a:t>
            </a:r>
            <a:br>
              <a:rPr lang="en-US" sz="4000" dirty="0">
                <a:latin typeface="Microsoft Sans Serif" pitchFamily="34" charset="0"/>
                <a:cs typeface="Microsoft Sans Serif" pitchFamily="34" charset="0"/>
              </a:rPr>
            </a:br>
            <a:endParaRPr lang="ar-EG" dirty="0"/>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a:xfrm>
            <a:off x="304800" y="1600200"/>
            <a:ext cx="8507103" cy="4656137"/>
          </a:xfrm>
        </p:spPr>
        <p:txBody>
          <a:bodyPr>
            <a:normAutofit/>
          </a:bodyPr>
          <a:lstStyle/>
          <a:p>
            <a:pPr marL="0" indent="0">
              <a:lnSpc>
                <a:spcPct val="150000"/>
              </a:lnSpc>
              <a:buNone/>
            </a:pPr>
            <a:r>
              <a:rPr lang="en-US" sz="2200" b="1" u="sng" dirty="0">
                <a:solidFill>
                  <a:srgbClr val="C00000"/>
                </a:solidFill>
                <a:latin typeface="Times New Roman" panose="02020603050405020304" pitchFamily="18" charset="0"/>
                <a:cs typeface="Times New Roman" panose="02020603050405020304" pitchFamily="18" charset="0"/>
              </a:rPr>
              <a:t>General Rules for Writing Test Items:</a:t>
            </a:r>
          </a:p>
          <a:p>
            <a:pPr marL="0" lvl="0" indent="0" algn="just" defTabSz="914400">
              <a:lnSpc>
                <a:spcPct val="150000"/>
              </a:lnSpc>
              <a:spcBef>
                <a:spcPct val="20000"/>
              </a:spcBef>
              <a:buNone/>
            </a:pPr>
            <a:r>
              <a:rPr lang="en-US" sz="2200" dirty="0">
                <a:solidFill>
                  <a:prstClr val="black"/>
                </a:solidFill>
                <a:latin typeface="Times New Roman" panose="02020603050405020304" pitchFamily="18" charset="0"/>
                <a:cs typeface="Times New Roman" panose="02020603050405020304" pitchFamily="18" charset="0"/>
              </a:rPr>
              <a:t>5. </a:t>
            </a:r>
            <a:r>
              <a:rPr lang="en-US" sz="2200" b="1" dirty="0">
                <a:solidFill>
                  <a:prstClr val="black"/>
                </a:solidFill>
                <a:latin typeface="Times New Roman" panose="02020603050405020304" pitchFamily="18" charset="0"/>
                <a:cs typeface="Times New Roman" panose="02020603050405020304" pitchFamily="18" charset="0"/>
              </a:rPr>
              <a:t>Remove unnecessary information – Keep questions focused</a:t>
            </a:r>
            <a:r>
              <a:rPr lang="en-US" sz="2200" dirty="0">
                <a:solidFill>
                  <a:prstClr val="black"/>
                </a:solidFill>
                <a:latin typeface="Times New Roman" panose="02020603050405020304" pitchFamily="18" charset="0"/>
                <a:cs typeface="Times New Roman" panose="02020603050405020304" pitchFamily="18" charset="0"/>
              </a:rPr>
              <a:t>. Don’t add extra details unless the purpose of the item is to determine whether students can distinguish between relevant and irrelevant data.</a:t>
            </a:r>
          </a:p>
          <a:p>
            <a:pPr marL="0" lvl="0" indent="0" algn="just" defTabSz="914400">
              <a:lnSpc>
                <a:spcPct val="150000"/>
              </a:lnSpc>
              <a:spcBef>
                <a:spcPct val="20000"/>
              </a:spcBef>
              <a:buNone/>
            </a:pPr>
            <a:r>
              <a:rPr lang="en-US" sz="2200" dirty="0">
                <a:solidFill>
                  <a:prstClr val="black"/>
                </a:solidFill>
                <a:latin typeface="Times New Roman" panose="02020603050405020304" pitchFamily="18" charset="0"/>
                <a:cs typeface="Times New Roman" panose="02020603050405020304" pitchFamily="18" charset="0"/>
              </a:rPr>
              <a:t>6. </a:t>
            </a:r>
            <a:r>
              <a:rPr lang="en-US" sz="2200" b="1" dirty="0">
                <a:solidFill>
                  <a:prstClr val="black"/>
                </a:solidFill>
                <a:latin typeface="Times New Roman" panose="02020603050405020304" pitchFamily="18" charset="0"/>
                <a:cs typeface="Times New Roman" panose="02020603050405020304" pitchFamily="18" charset="0"/>
              </a:rPr>
              <a:t>Get feedback on the questions </a:t>
            </a:r>
            <a:r>
              <a:rPr lang="en-US" sz="2200" dirty="0">
                <a:solidFill>
                  <a:prstClr val="black"/>
                </a:solidFill>
                <a:latin typeface="Times New Roman" panose="02020603050405020304" pitchFamily="18" charset="0"/>
                <a:cs typeface="Times New Roman" panose="02020603050405020304" pitchFamily="18" charset="0"/>
              </a:rPr>
              <a:t>– Ask others to review the test items to ensure they are clear, fair, and effective.</a:t>
            </a:r>
          </a:p>
          <a:p>
            <a:pPr marL="0" lvl="0" indent="0" algn="just" defTabSz="914400">
              <a:lnSpc>
                <a:spcPct val="150000"/>
              </a:lnSpc>
              <a:spcBef>
                <a:spcPct val="20000"/>
              </a:spcBef>
              <a:buNone/>
            </a:pPr>
            <a:r>
              <a:rPr lang="en-US" sz="2200" dirty="0">
                <a:solidFill>
                  <a:prstClr val="black"/>
                </a:solidFill>
                <a:latin typeface="Times New Roman" panose="02020603050405020304" pitchFamily="18" charset="0"/>
                <a:cs typeface="Times New Roman" panose="02020603050405020304" pitchFamily="18" charset="0"/>
              </a:rPr>
              <a:t>7. </a:t>
            </a:r>
            <a:r>
              <a:rPr lang="en-US" sz="2200" b="1" dirty="0">
                <a:solidFill>
                  <a:prstClr val="black"/>
                </a:solidFill>
                <a:latin typeface="Times New Roman" panose="02020603050405020304" pitchFamily="18" charset="0"/>
                <a:cs typeface="Times New Roman" panose="02020603050405020304" pitchFamily="18" charset="0"/>
              </a:rPr>
              <a:t>Write more questions than needed </a:t>
            </a:r>
            <a:r>
              <a:rPr lang="en-US" sz="2200" dirty="0">
                <a:solidFill>
                  <a:prstClr val="black"/>
                </a:solidFill>
                <a:latin typeface="Times New Roman" panose="02020603050405020304" pitchFamily="18" charset="0"/>
                <a:cs typeface="Times New Roman" panose="02020603050405020304" pitchFamily="18" charset="0"/>
              </a:rPr>
              <a:t>– This gives flexibility in selecting the best ones for the final test.</a:t>
            </a:r>
          </a:p>
          <a:p>
            <a:pPr marL="0" indent="0">
              <a:lnSpc>
                <a:spcPct val="150000"/>
              </a:lnSpc>
              <a:buNone/>
            </a:pPr>
            <a:endParaRPr lang="en-US" sz="22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4963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215745" cy="1005840"/>
          </a:xfrm>
        </p:spPr>
        <p:style>
          <a:lnRef idx="1">
            <a:schemeClr val="accent4"/>
          </a:lnRef>
          <a:fillRef idx="2">
            <a:schemeClr val="accent4"/>
          </a:fillRef>
          <a:effectRef idx="1">
            <a:schemeClr val="accent4"/>
          </a:effectRef>
          <a:fontRef idx="minor">
            <a:schemeClr val="dk1"/>
          </a:fontRef>
        </p:style>
        <p:txBody>
          <a:bodyPr>
            <a:normAutofit fontScale="90000"/>
          </a:bodyPr>
          <a:lstStyle/>
          <a:p>
            <a:br>
              <a:rPr lang="en-US" sz="4000" b="1" dirty="0">
                <a:solidFill>
                  <a:srgbClr val="7030A0"/>
                </a:solidFill>
                <a:latin typeface="Microsoft Sans Serif" pitchFamily="34" charset="0"/>
                <a:cs typeface="Microsoft Sans Serif" pitchFamily="34" charset="0"/>
              </a:rPr>
            </a:br>
            <a:r>
              <a:rPr lang="en-US" sz="4000" b="1" dirty="0">
                <a:solidFill>
                  <a:srgbClr val="FF0000"/>
                </a:solidFill>
                <a:latin typeface="Times New Roman" panose="02020603050405020304" pitchFamily="18" charset="0"/>
                <a:cs typeface="Times New Roman" panose="02020603050405020304" pitchFamily="18" charset="0"/>
              </a:rPr>
              <a:t>Difficulty and Discrimination level</a:t>
            </a:r>
            <a:br>
              <a:rPr lang="en-US" sz="4000" dirty="0">
                <a:latin typeface="Microsoft Sans Serif" pitchFamily="34" charset="0"/>
                <a:cs typeface="Microsoft Sans Serif" pitchFamily="34" charset="0"/>
              </a:rPr>
            </a:br>
            <a:endParaRPr lang="ar-EG" dirty="0"/>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a:xfrm>
            <a:off x="304800" y="1524000"/>
            <a:ext cx="8215745" cy="5181600"/>
          </a:xfrm>
        </p:spPr>
        <p:txBody>
          <a:bodyPr>
            <a:normAutofit/>
          </a:bodyPr>
          <a:lstStyle/>
          <a:p>
            <a:pPr marL="0" indent="0" algn="just">
              <a:lnSpc>
                <a:spcPct val="150000"/>
              </a:lnSpc>
              <a:buNone/>
            </a:pPr>
            <a:r>
              <a:rPr lang="en-US" sz="2200" b="1" u="sng" dirty="0">
                <a:latin typeface="Times New Roman" panose="02020603050405020304" pitchFamily="18" charset="0"/>
                <a:cs typeface="Times New Roman" panose="02020603050405020304" pitchFamily="18" charset="0"/>
              </a:rPr>
              <a:t>Index of Difficulty (P-value)</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is a statistical </a:t>
            </a:r>
            <a:r>
              <a:rPr lang="en-US" sz="2200" dirty="0">
                <a:solidFill>
                  <a:srgbClr val="C00000"/>
                </a:solidFill>
                <a:latin typeface="Times New Roman" panose="02020603050405020304" pitchFamily="18" charset="0"/>
                <a:cs typeface="Times New Roman" panose="02020603050405020304" pitchFamily="18" charset="0"/>
              </a:rPr>
              <a:t>measure that measures how difficult a test question</a:t>
            </a:r>
            <a:r>
              <a:rPr lang="en-US" sz="2200" dirty="0">
                <a:latin typeface="Times New Roman" panose="02020603050405020304" pitchFamily="18" charset="0"/>
                <a:cs typeface="Times New Roman" panose="02020603050405020304" pitchFamily="18" charset="0"/>
              </a:rPr>
              <a:t> is by calculating the percentage of students who answered it correctly.</a:t>
            </a:r>
          </a:p>
          <a:p>
            <a:pPr marL="0" indent="0" algn="just">
              <a:lnSpc>
                <a:spcPct val="150000"/>
              </a:lnSpc>
              <a:buNone/>
            </a:pPr>
            <a:r>
              <a:rPr lang="en-US" sz="2200" b="1" u="sng" dirty="0">
                <a:latin typeface="Times New Roman" panose="02020603050405020304" pitchFamily="18" charset="0"/>
                <a:cs typeface="Times New Roman" panose="02020603050405020304" pitchFamily="18" charset="0"/>
              </a:rPr>
              <a:t>Index of Discrimination</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Determines </a:t>
            </a:r>
            <a:r>
              <a:rPr lang="en-US" sz="2200" dirty="0">
                <a:solidFill>
                  <a:srgbClr val="C00000"/>
                </a:solidFill>
                <a:latin typeface="Times New Roman" panose="02020603050405020304" pitchFamily="18" charset="0"/>
                <a:cs typeface="Times New Roman" panose="02020603050405020304" pitchFamily="18" charset="0"/>
              </a:rPr>
              <a:t>how well a question differentiates between high-performing and low-performing students </a:t>
            </a:r>
            <a:r>
              <a:rPr lang="en-US" sz="2200" dirty="0">
                <a:latin typeface="Times New Roman" panose="02020603050405020304" pitchFamily="18" charset="0"/>
                <a:cs typeface="Times New Roman" panose="02020603050405020304" pitchFamily="18" charset="0"/>
              </a:rPr>
              <a:t>by comparing their correct response rates.</a:t>
            </a:r>
          </a:p>
        </p:txBody>
      </p:sp>
    </p:spTree>
    <p:extLst>
      <p:ext uri="{BB962C8B-B14F-4D97-AF65-F5344CB8AC3E}">
        <p14:creationId xmlns:p14="http://schemas.microsoft.com/office/powerpoint/2010/main" val="4198368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215745" cy="1005840"/>
          </a:xfrm>
        </p:spPr>
        <p:style>
          <a:lnRef idx="1">
            <a:schemeClr val="accent4"/>
          </a:lnRef>
          <a:fillRef idx="2">
            <a:schemeClr val="accent4"/>
          </a:fillRef>
          <a:effectRef idx="1">
            <a:schemeClr val="accent4"/>
          </a:effectRef>
          <a:fontRef idx="minor">
            <a:schemeClr val="dk1"/>
          </a:fontRef>
        </p:style>
        <p:txBody>
          <a:bodyPr>
            <a:normAutofit fontScale="90000"/>
          </a:bodyPr>
          <a:lstStyle/>
          <a:p>
            <a:br>
              <a:rPr lang="en-US" sz="4000" b="1" dirty="0">
                <a:solidFill>
                  <a:srgbClr val="7030A0"/>
                </a:solidFill>
                <a:latin typeface="Microsoft Sans Serif" pitchFamily="34" charset="0"/>
                <a:cs typeface="Microsoft Sans Serif" pitchFamily="34" charset="0"/>
              </a:rPr>
            </a:br>
            <a:r>
              <a:rPr lang="en-US" sz="4000" b="1" dirty="0">
                <a:solidFill>
                  <a:srgbClr val="FF0000"/>
                </a:solidFill>
                <a:latin typeface="Times New Roman" panose="02020603050405020304" pitchFamily="18" charset="0"/>
                <a:cs typeface="Times New Roman" panose="02020603050405020304" pitchFamily="18" charset="0"/>
              </a:rPr>
              <a:t>Difficulty and Discrimination level</a:t>
            </a:r>
            <a:br>
              <a:rPr lang="en-US" sz="4000" dirty="0">
                <a:latin typeface="Microsoft Sans Serif" pitchFamily="34" charset="0"/>
                <a:cs typeface="Microsoft Sans Serif" pitchFamily="34" charset="0"/>
              </a:rPr>
            </a:br>
            <a:endParaRPr lang="ar-EG" dirty="0"/>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a:xfrm>
            <a:off x="304800" y="1371600"/>
            <a:ext cx="8610600" cy="4884737"/>
          </a:xfrm>
        </p:spPr>
        <p:txBody>
          <a:bodyPr>
            <a:normAutofit/>
          </a:bodyPr>
          <a:lstStyle/>
          <a:p>
            <a:pPr>
              <a:lnSpc>
                <a:spcPct val="150000"/>
              </a:lnSpc>
            </a:pPr>
            <a:r>
              <a:rPr lang="en-US" sz="2200" dirty="0">
                <a:latin typeface="Times New Roman" panose="02020603050405020304" pitchFamily="18" charset="0"/>
                <a:cs typeface="Times New Roman" panose="02020603050405020304" pitchFamily="18" charset="0"/>
              </a:rPr>
              <a:t>The </a:t>
            </a:r>
            <a:r>
              <a:rPr lang="en-US" sz="2200" b="1" dirty="0">
                <a:latin typeface="Times New Roman" panose="02020603050405020304" pitchFamily="18" charset="0"/>
                <a:cs typeface="Times New Roman" panose="02020603050405020304" pitchFamily="18" charset="0"/>
              </a:rPr>
              <a:t>difficulty of a test and its ability to differentiate</a:t>
            </a:r>
            <a:r>
              <a:rPr lang="en-US" sz="2200" dirty="0">
                <a:latin typeface="Times New Roman" panose="02020603050405020304" pitchFamily="18" charset="0"/>
                <a:cs typeface="Times New Roman" panose="02020603050405020304" pitchFamily="18" charset="0"/>
              </a:rPr>
              <a:t> between different performance levels are connected.</a:t>
            </a:r>
          </a:p>
          <a:p>
            <a:pPr>
              <a:lnSpc>
                <a:spcPct val="150000"/>
              </a:lnSpc>
            </a:pPr>
            <a:endParaRPr lang="en-US" sz="2200" dirty="0">
              <a:latin typeface="Times New Roman" panose="02020603050405020304" pitchFamily="18" charset="0"/>
              <a:cs typeface="Times New Roman" panose="02020603050405020304" pitchFamily="18" charset="0"/>
            </a:endParaRPr>
          </a:p>
          <a:p>
            <a:pPr>
              <a:lnSpc>
                <a:spcPct val="150000"/>
              </a:lnSpc>
            </a:pPr>
            <a:r>
              <a:rPr lang="en-US" sz="2200" b="1" dirty="0">
                <a:latin typeface="Times New Roman" panose="02020603050405020304" pitchFamily="18" charset="0"/>
                <a:cs typeface="Times New Roman" panose="02020603050405020304" pitchFamily="18" charset="0"/>
              </a:rPr>
              <a:t>Both</a:t>
            </a:r>
            <a:r>
              <a:rPr lang="en-US" sz="2200" dirty="0">
                <a:latin typeface="Times New Roman" panose="02020603050405020304" pitchFamily="18" charset="0"/>
                <a:cs typeface="Times New Roman" panose="02020603050405020304" pitchFamily="18" charset="0"/>
              </a:rPr>
              <a:t> factors are </a:t>
            </a:r>
            <a:r>
              <a:rPr lang="en-US" sz="2200" b="1" dirty="0">
                <a:latin typeface="Times New Roman" panose="02020603050405020304" pitchFamily="18" charset="0"/>
                <a:cs typeface="Times New Roman" panose="02020603050405020304" pitchFamily="18" charset="0"/>
              </a:rPr>
              <a:t>affected by the purpose </a:t>
            </a:r>
            <a:r>
              <a:rPr lang="en-US" sz="2200" dirty="0">
                <a:latin typeface="Times New Roman" panose="02020603050405020304" pitchFamily="18" charset="0"/>
                <a:cs typeface="Times New Roman" panose="02020603050405020304" pitchFamily="18" charset="0"/>
              </a:rPr>
              <a:t>of the test and the way in which the </a:t>
            </a:r>
            <a:r>
              <a:rPr lang="en-US" sz="2200" b="1" dirty="0">
                <a:latin typeface="Times New Roman" panose="02020603050405020304" pitchFamily="18" charset="0"/>
                <a:cs typeface="Times New Roman" panose="02020603050405020304" pitchFamily="18" charset="0"/>
              </a:rPr>
              <a:t>scores </a:t>
            </a:r>
            <a:r>
              <a:rPr lang="en-US" sz="2200" dirty="0">
                <a:latin typeface="Times New Roman" panose="02020603050405020304" pitchFamily="18" charset="0"/>
                <a:cs typeface="Times New Roman" panose="02020603050405020304" pitchFamily="18" charset="0"/>
              </a:rPr>
              <a:t>will be interpreted and used</a:t>
            </a:r>
            <a:r>
              <a:rPr lang="en-US" sz="2200" b="1" dirty="0">
                <a:latin typeface="Times New Roman" panose="02020603050405020304" pitchFamily="18" charset="0"/>
                <a:cs typeface="Times New Roman" panose="02020603050405020304" pitchFamily="18" charset="0"/>
              </a:rPr>
              <a:t>.</a:t>
            </a:r>
          </a:p>
          <a:p>
            <a:pPr>
              <a:lnSpc>
                <a:spcPct val="150000"/>
              </a:lnSpc>
            </a:pPr>
            <a:endParaRPr lang="en-US" sz="2200" b="1" dirty="0">
              <a:latin typeface="Times New Roman" panose="02020603050405020304" pitchFamily="18" charset="0"/>
              <a:cs typeface="Times New Roman" panose="02020603050405020304" pitchFamily="18" charset="0"/>
            </a:endParaRPr>
          </a:p>
          <a:p>
            <a:pPr>
              <a:lnSpc>
                <a:spcPct val="150000"/>
              </a:lnSpc>
            </a:pPr>
            <a:r>
              <a:rPr lang="en-US" sz="2200" dirty="0">
                <a:latin typeface="Times New Roman" panose="02020603050405020304" pitchFamily="18" charset="0"/>
                <a:cs typeface="Times New Roman" panose="02020603050405020304" pitchFamily="18" charset="0"/>
              </a:rPr>
              <a:t>Both are essential for </a:t>
            </a:r>
            <a:r>
              <a:rPr lang="en-US" sz="2200" b="1" dirty="0">
                <a:latin typeface="Times New Roman" panose="02020603050405020304" pitchFamily="18" charset="0"/>
                <a:cs typeface="Times New Roman" panose="02020603050405020304" pitchFamily="18" charset="0"/>
              </a:rPr>
              <a:t>evaluating and improving the quality </a:t>
            </a:r>
            <a:r>
              <a:rPr lang="en-US" sz="2200" dirty="0">
                <a:latin typeface="Times New Roman" panose="02020603050405020304" pitchFamily="18" charset="0"/>
                <a:cs typeface="Times New Roman" panose="02020603050405020304" pitchFamily="18" charset="0"/>
              </a:rPr>
              <a:t>of test items in classroom assessments.</a:t>
            </a:r>
          </a:p>
          <a:p>
            <a:pPr marL="0" indent="0">
              <a:buNone/>
            </a:pPr>
            <a:endParaRPr lang="en-US" sz="2000" b="1" dirty="0">
              <a:latin typeface="Times New Roman" panose="02020603050405020304" pitchFamily="18" charset="0"/>
              <a:cs typeface="Times New Roman" panose="02020603050405020304" pitchFamily="18" charset="0"/>
            </a:endParaRPr>
          </a:p>
          <a:p>
            <a:pPr marL="0" indent="0">
              <a:lnSpc>
                <a:spcPct val="150000"/>
              </a:lnSpc>
              <a:buNone/>
            </a:pPr>
            <a:endParaRPr lang="en-US"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52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215745" cy="1005840"/>
          </a:xfrm>
        </p:spPr>
        <p:style>
          <a:lnRef idx="1">
            <a:schemeClr val="accent4"/>
          </a:lnRef>
          <a:fillRef idx="2">
            <a:schemeClr val="accent4"/>
          </a:fillRef>
          <a:effectRef idx="1">
            <a:schemeClr val="accent4"/>
          </a:effectRef>
          <a:fontRef idx="minor">
            <a:schemeClr val="dk1"/>
          </a:fontRef>
        </p:style>
        <p:txBody>
          <a:bodyPr>
            <a:normAutofit fontScale="90000"/>
          </a:bodyPr>
          <a:lstStyle/>
          <a:p>
            <a:br>
              <a:rPr lang="en-US" sz="4000" b="1" dirty="0">
                <a:solidFill>
                  <a:srgbClr val="7030A0"/>
                </a:solidFill>
                <a:latin typeface="Microsoft Sans Serif" pitchFamily="34" charset="0"/>
                <a:cs typeface="Microsoft Sans Serif" pitchFamily="34" charset="0"/>
              </a:rPr>
            </a:br>
            <a:r>
              <a:rPr lang="en-US" sz="4000" b="1" dirty="0">
                <a:solidFill>
                  <a:srgbClr val="FF0000"/>
                </a:solidFill>
                <a:latin typeface="Times New Roman" panose="02020603050405020304" pitchFamily="18" charset="0"/>
                <a:cs typeface="Times New Roman" panose="02020603050405020304" pitchFamily="18" charset="0"/>
              </a:rPr>
              <a:t>Difficulty and Discrimination level</a:t>
            </a:r>
            <a:br>
              <a:rPr lang="en-US" sz="4000" dirty="0">
                <a:latin typeface="Microsoft Sans Serif" pitchFamily="34" charset="0"/>
                <a:cs typeface="Microsoft Sans Serif" pitchFamily="34" charset="0"/>
              </a:rPr>
            </a:br>
            <a:endParaRPr lang="ar-EG" dirty="0"/>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a:xfrm>
            <a:off x="304800" y="1447800"/>
            <a:ext cx="8215745" cy="4808537"/>
          </a:xfrm>
        </p:spPr>
        <p:txBody>
          <a:bodyPr>
            <a:noAutofit/>
          </a:bodyPr>
          <a:lstStyle/>
          <a:p>
            <a:pPr>
              <a:lnSpc>
                <a:spcPct val="150000"/>
              </a:lnSpc>
            </a:pPr>
            <a:r>
              <a:rPr lang="en-US" sz="2200" dirty="0">
                <a:latin typeface="Times New Roman" panose="02020603050405020304" pitchFamily="18" charset="0"/>
                <a:cs typeface="Times New Roman" panose="02020603050405020304" pitchFamily="18" charset="0"/>
              </a:rPr>
              <a:t>When </a:t>
            </a:r>
            <a:r>
              <a:rPr lang="en-US" sz="2200" u="sng" dirty="0">
                <a:latin typeface="Times New Roman" panose="02020603050405020304" pitchFamily="18" charset="0"/>
                <a:cs typeface="Times New Roman" panose="02020603050405020304" pitchFamily="18" charset="0"/>
              </a:rPr>
              <a:t>the majority of </a:t>
            </a:r>
            <a:r>
              <a:rPr lang="en-US" sz="2200" dirty="0">
                <a:latin typeface="Times New Roman" panose="02020603050405020304" pitchFamily="18" charset="0"/>
                <a:cs typeface="Times New Roman" panose="02020603050405020304" pitchFamily="18" charset="0"/>
              </a:rPr>
              <a:t>items on a test are </a:t>
            </a:r>
            <a:r>
              <a:rPr lang="en-US" sz="2200" b="1" dirty="0">
                <a:latin typeface="Times New Roman" panose="02020603050405020304" pitchFamily="18" charset="0"/>
                <a:cs typeface="Times New Roman" panose="02020603050405020304" pitchFamily="18" charset="0"/>
              </a:rPr>
              <a:t>too easy or too difficult</a:t>
            </a:r>
            <a:r>
              <a:rPr lang="en-US" sz="2200" dirty="0">
                <a:latin typeface="Times New Roman" panose="02020603050405020304" pitchFamily="18" charset="0"/>
                <a:cs typeface="Times New Roman" panose="02020603050405020304" pitchFamily="18" charset="0"/>
              </a:rPr>
              <a:t>, they </a:t>
            </a:r>
            <a:r>
              <a:rPr lang="en-US" sz="2200" b="1" dirty="0">
                <a:latin typeface="Times New Roman" panose="02020603050405020304" pitchFamily="18" charset="0"/>
                <a:cs typeface="Times New Roman" panose="02020603050405020304" pitchFamily="18" charset="0"/>
              </a:rPr>
              <a:t>will NOT discriminate </a:t>
            </a:r>
            <a:r>
              <a:rPr lang="en-US" sz="2200" dirty="0">
                <a:latin typeface="Times New Roman" panose="02020603050405020304" pitchFamily="18" charset="0"/>
                <a:cs typeface="Times New Roman" panose="02020603050405020304" pitchFamily="18" charset="0"/>
              </a:rPr>
              <a:t>well between </a:t>
            </a:r>
            <a:r>
              <a:rPr lang="en-US" sz="2200" b="1" dirty="0">
                <a:latin typeface="Times New Roman" panose="02020603050405020304" pitchFamily="18" charset="0"/>
                <a:cs typeface="Times New Roman" panose="02020603050405020304" pitchFamily="18" charset="0"/>
              </a:rPr>
              <a:t>students </a:t>
            </a:r>
            <a:r>
              <a:rPr lang="en-US" sz="2200" dirty="0">
                <a:latin typeface="Times New Roman" panose="02020603050405020304" pitchFamily="18" charset="0"/>
                <a:cs typeface="Times New Roman" panose="02020603050405020304" pitchFamily="18" charset="0"/>
              </a:rPr>
              <a:t>with varying levels of knowledge or ability.</a:t>
            </a:r>
          </a:p>
          <a:p>
            <a:pPr>
              <a:lnSpc>
                <a:spcPct val="150000"/>
              </a:lnSpc>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Items with </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moderate difficulty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and </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high discrimination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are often preferred because they </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effectively distinguish between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students of </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varying ability levels.</a:t>
            </a:r>
            <a:endParaRPr lang="en-US" sz="2200" dirty="0">
              <a:latin typeface="Times New Roman" panose="02020603050405020304" pitchFamily="18" charset="0"/>
              <a:cs typeface="Times New Roman" panose="02020603050405020304" pitchFamily="18" charset="0"/>
            </a:endParaRPr>
          </a:p>
          <a:p>
            <a:pPr marL="0" indent="0">
              <a:lnSpc>
                <a:spcPct val="150000"/>
              </a:lnSpc>
              <a:buNone/>
            </a:pPr>
            <a:endParaRPr lang="en-US" sz="22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7341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215745" cy="1005840"/>
          </a:xfrm>
        </p:spPr>
        <p:style>
          <a:lnRef idx="1">
            <a:schemeClr val="accent4"/>
          </a:lnRef>
          <a:fillRef idx="2">
            <a:schemeClr val="accent4"/>
          </a:fillRef>
          <a:effectRef idx="1">
            <a:schemeClr val="accent4"/>
          </a:effectRef>
          <a:fontRef idx="minor">
            <a:schemeClr val="dk1"/>
          </a:fontRef>
        </p:style>
        <p:txBody>
          <a:bodyPr>
            <a:normAutofit fontScale="90000"/>
          </a:bodyPr>
          <a:lstStyle/>
          <a:p>
            <a:br>
              <a:rPr lang="en-US" sz="4000" b="1" dirty="0">
                <a:solidFill>
                  <a:srgbClr val="7030A0"/>
                </a:solidFill>
                <a:latin typeface="Microsoft Sans Serif" pitchFamily="34" charset="0"/>
                <a:cs typeface="Microsoft Sans Serif" pitchFamily="34" charset="0"/>
              </a:rPr>
            </a:br>
            <a:r>
              <a:rPr lang="en-US" sz="4000" b="1" dirty="0">
                <a:solidFill>
                  <a:srgbClr val="FF0000"/>
                </a:solidFill>
                <a:latin typeface="Times New Roman" panose="02020603050405020304" pitchFamily="18" charset="0"/>
                <a:cs typeface="Times New Roman" panose="02020603050405020304" pitchFamily="18" charset="0"/>
              </a:rPr>
              <a:t>Difficulty and Discrimination level</a:t>
            </a:r>
            <a:br>
              <a:rPr lang="en-US" sz="4000" dirty="0">
                <a:latin typeface="Microsoft Sans Serif" pitchFamily="34" charset="0"/>
                <a:cs typeface="Microsoft Sans Serif" pitchFamily="34" charset="0"/>
              </a:rPr>
            </a:br>
            <a:endParaRPr lang="ar-EG" dirty="0"/>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a:xfrm>
            <a:off x="304800" y="1524000"/>
            <a:ext cx="8507103" cy="4732337"/>
          </a:xfrm>
        </p:spPr>
        <p:txBody>
          <a:bodyPr>
            <a:normAutofit/>
          </a:bodyPr>
          <a:lstStyle/>
          <a:p>
            <a:pPr marL="0" indent="0">
              <a:lnSpc>
                <a:spcPct val="150000"/>
              </a:lnSpc>
              <a:buNone/>
            </a:pPr>
            <a:r>
              <a:rPr lang="en-US" sz="2200" b="1" u="sng" dirty="0">
                <a:solidFill>
                  <a:srgbClr val="C00000"/>
                </a:solidFill>
                <a:latin typeface="Times New Roman" panose="02020603050405020304" pitchFamily="18" charset="0"/>
                <a:cs typeface="Times New Roman" panose="02020603050405020304" pitchFamily="18" charset="0"/>
              </a:rPr>
              <a:t>The difficulty level of test item depends on</a:t>
            </a:r>
            <a:endParaRPr lang="en-US" sz="2200" u="sng" dirty="0">
              <a:latin typeface="Times New Roman" panose="02020603050405020304" pitchFamily="18" charset="0"/>
              <a:cs typeface="Times New Roman" panose="02020603050405020304" pitchFamily="18" charset="0"/>
            </a:endParaRPr>
          </a:p>
          <a:p>
            <a:pPr marL="0" indent="0">
              <a:lnSpc>
                <a:spcPct val="150000"/>
              </a:lnSpc>
              <a:buNone/>
            </a:pPr>
            <a:r>
              <a:rPr lang="en-US" sz="2200" dirty="0">
                <a:latin typeface="Times New Roman" panose="02020603050405020304" pitchFamily="18" charset="0"/>
                <a:cs typeface="Times New Roman" panose="02020603050405020304" pitchFamily="18" charset="0"/>
              </a:rPr>
              <a:t>1-The </a:t>
            </a:r>
            <a:r>
              <a:rPr lang="en-US" sz="2200" dirty="0">
                <a:solidFill>
                  <a:srgbClr val="FF0000"/>
                </a:solidFill>
                <a:latin typeface="Times New Roman" panose="02020603050405020304" pitchFamily="18" charset="0"/>
                <a:cs typeface="Times New Roman" panose="02020603050405020304" pitchFamily="18" charset="0"/>
              </a:rPr>
              <a:t>complexity </a:t>
            </a:r>
            <a:r>
              <a:rPr lang="en-US" sz="2200" dirty="0">
                <a:latin typeface="Times New Roman" panose="02020603050405020304" pitchFamily="18" charset="0"/>
                <a:cs typeface="Times New Roman" panose="02020603050405020304" pitchFamily="18" charset="0"/>
              </a:rPr>
              <a:t>of the task. </a:t>
            </a:r>
          </a:p>
          <a:p>
            <a:pPr marL="0" indent="0">
              <a:lnSpc>
                <a:spcPct val="150000"/>
              </a:lnSpc>
              <a:buNone/>
            </a:pPr>
            <a:r>
              <a:rPr lang="en-US" sz="2200" dirty="0">
                <a:latin typeface="Times New Roman" panose="02020603050405020304" pitchFamily="18" charset="0"/>
                <a:cs typeface="Times New Roman" panose="02020603050405020304" pitchFamily="18" charset="0"/>
              </a:rPr>
              <a:t>  2-The </a:t>
            </a:r>
            <a:r>
              <a:rPr lang="en-US" sz="2200" dirty="0">
                <a:solidFill>
                  <a:srgbClr val="FF0000"/>
                </a:solidFill>
                <a:latin typeface="Times New Roman" panose="02020603050405020304" pitchFamily="18" charset="0"/>
                <a:cs typeface="Times New Roman" panose="02020603050405020304" pitchFamily="18" charset="0"/>
              </a:rPr>
              <a:t>ability</a:t>
            </a:r>
            <a:r>
              <a:rPr lang="en-US" sz="2200" dirty="0">
                <a:latin typeface="Times New Roman" panose="02020603050405020304" pitchFamily="18" charset="0"/>
                <a:cs typeface="Times New Roman" panose="02020603050405020304" pitchFamily="18" charset="0"/>
              </a:rPr>
              <a:t> of the students.</a:t>
            </a:r>
          </a:p>
          <a:p>
            <a:pPr marL="0" indent="0">
              <a:lnSpc>
                <a:spcPct val="150000"/>
              </a:lnSpc>
              <a:buNone/>
            </a:pPr>
            <a:r>
              <a:rPr lang="en-US" sz="2200" dirty="0">
                <a:latin typeface="Times New Roman" panose="02020603050405020304" pitchFamily="18" charset="0"/>
                <a:cs typeface="Times New Roman" panose="02020603050405020304" pitchFamily="18" charset="0"/>
              </a:rPr>
              <a:t> 3-The </a:t>
            </a:r>
            <a:r>
              <a:rPr lang="en-US" sz="2200" dirty="0">
                <a:solidFill>
                  <a:srgbClr val="FF0000"/>
                </a:solidFill>
                <a:latin typeface="Times New Roman" panose="02020603050405020304" pitchFamily="18" charset="0"/>
                <a:cs typeface="Times New Roman" panose="02020603050405020304" pitchFamily="18" charset="0"/>
              </a:rPr>
              <a:t>quality </a:t>
            </a:r>
            <a:r>
              <a:rPr lang="en-US" sz="2200" dirty="0">
                <a:latin typeface="Times New Roman" panose="02020603050405020304" pitchFamily="18" charset="0"/>
                <a:cs typeface="Times New Roman" panose="02020603050405020304" pitchFamily="18" charset="0"/>
              </a:rPr>
              <a:t>of the teaching. </a:t>
            </a:r>
          </a:p>
          <a:p>
            <a:pPr marL="0" indent="0">
              <a:lnSpc>
                <a:spcPct val="150000"/>
              </a:lnSpc>
              <a:buNone/>
            </a:pPr>
            <a:r>
              <a:rPr lang="en-US" sz="2200" dirty="0">
                <a:latin typeface="Times New Roman" panose="02020603050405020304" pitchFamily="18" charset="0"/>
                <a:cs typeface="Times New Roman" panose="02020603050405020304" pitchFamily="18" charset="0"/>
              </a:rPr>
              <a:t> 4-The perceived </a:t>
            </a:r>
            <a:r>
              <a:rPr lang="en-US" sz="2200" dirty="0">
                <a:solidFill>
                  <a:srgbClr val="FF0000"/>
                </a:solidFill>
                <a:latin typeface="Times New Roman" panose="02020603050405020304" pitchFamily="18" charset="0"/>
                <a:cs typeface="Times New Roman" panose="02020603050405020304" pitchFamily="18" charset="0"/>
              </a:rPr>
              <a:t>complexity </a:t>
            </a:r>
            <a:r>
              <a:rPr lang="en-US" sz="2200" dirty="0">
                <a:latin typeface="Times New Roman" panose="02020603050405020304" pitchFamily="18" charset="0"/>
                <a:cs typeface="Times New Roman" panose="02020603050405020304" pitchFamily="18" charset="0"/>
              </a:rPr>
              <a:t>of the item.</a:t>
            </a:r>
            <a:endParaRPr lang="en-US" sz="2200" b="1" dirty="0">
              <a:latin typeface="Times New Roman" panose="02020603050405020304" pitchFamily="18" charset="0"/>
              <a:cs typeface="Times New Roman" panose="02020603050405020304" pitchFamily="18" charset="0"/>
            </a:endParaRPr>
          </a:p>
          <a:p>
            <a:pPr marL="0" indent="0">
              <a:lnSpc>
                <a:spcPct val="150000"/>
              </a:lnSpc>
              <a:buNone/>
            </a:pPr>
            <a:endParaRPr lang="en-US"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7870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215745" cy="1005840"/>
          </a:xfrm>
        </p:spPr>
        <p:style>
          <a:lnRef idx="1">
            <a:schemeClr val="accent4"/>
          </a:lnRef>
          <a:fillRef idx="2">
            <a:schemeClr val="accent4"/>
          </a:fillRef>
          <a:effectRef idx="1">
            <a:schemeClr val="accent4"/>
          </a:effectRef>
          <a:fontRef idx="minor">
            <a:schemeClr val="dk1"/>
          </a:fontRef>
        </p:style>
        <p:txBody>
          <a:bodyPr>
            <a:normAutofit fontScale="90000"/>
          </a:bodyPr>
          <a:lstStyle/>
          <a:p>
            <a:br>
              <a:rPr lang="en-US" sz="4000" b="1" dirty="0">
                <a:solidFill>
                  <a:srgbClr val="7030A0"/>
                </a:solidFill>
                <a:latin typeface="Microsoft Sans Serif" pitchFamily="34" charset="0"/>
                <a:cs typeface="Microsoft Sans Serif" pitchFamily="34" charset="0"/>
              </a:rPr>
            </a:br>
            <a:r>
              <a:rPr lang="en-US" sz="4000" b="1" dirty="0">
                <a:solidFill>
                  <a:srgbClr val="FF0000"/>
                </a:solidFill>
                <a:latin typeface="Times New Roman" panose="02020603050405020304" pitchFamily="18" charset="0"/>
                <a:cs typeface="Times New Roman" panose="02020603050405020304" pitchFamily="18" charset="0"/>
              </a:rPr>
              <a:t>Difficulty and Discrimination level</a:t>
            </a:r>
            <a:br>
              <a:rPr lang="en-US" sz="4000" dirty="0">
                <a:latin typeface="Microsoft Sans Serif" pitchFamily="34" charset="0"/>
                <a:cs typeface="Microsoft Sans Serif" pitchFamily="34" charset="0"/>
              </a:rPr>
            </a:br>
            <a:endParaRPr lang="ar-EG" dirty="0"/>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a:xfrm>
            <a:off x="596159" y="1905000"/>
            <a:ext cx="8215744" cy="4351337"/>
          </a:xfrm>
        </p:spPr>
        <p:txBody>
          <a:bodyPr>
            <a:normAutofit/>
          </a:bodyPr>
          <a:lstStyle/>
          <a:p>
            <a:pPr marL="0" indent="0">
              <a:buNone/>
            </a:pPr>
            <a:endParaRPr lang="en-US" sz="2000" b="1" dirty="0">
              <a:latin typeface="Times New Roman" panose="02020603050405020304" pitchFamily="18" charset="0"/>
              <a:cs typeface="Times New Roman" panose="02020603050405020304" pitchFamily="18" charset="0"/>
            </a:endParaRPr>
          </a:p>
          <a:p>
            <a:pPr marL="0" indent="0">
              <a:lnSpc>
                <a:spcPct val="150000"/>
              </a:lnSpc>
              <a:buNone/>
            </a:pPr>
            <a:endParaRPr lang="en-US" b="1" u="sng" dirty="0">
              <a:solidFill>
                <a:srgbClr val="C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3616E96-B1A6-863C-1088-5CA2C2B39F5B}"/>
              </a:ext>
            </a:extLst>
          </p:cNvPr>
          <p:cNvPicPr>
            <a:picLocks noChangeAspect="1"/>
          </p:cNvPicPr>
          <p:nvPr/>
        </p:nvPicPr>
        <p:blipFill>
          <a:blip r:embed="rId2"/>
          <a:stretch>
            <a:fillRect/>
          </a:stretch>
        </p:blipFill>
        <p:spPr>
          <a:xfrm>
            <a:off x="332097" y="1447801"/>
            <a:ext cx="8188448" cy="5113336"/>
          </a:xfrm>
          <a:prstGeom prst="rect">
            <a:avLst/>
          </a:prstGeom>
        </p:spPr>
      </p:pic>
    </p:spTree>
    <p:extLst>
      <p:ext uri="{BB962C8B-B14F-4D97-AF65-F5344CB8AC3E}">
        <p14:creationId xmlns:p14="http://schemas.microsoft.com/office/powerpoint/2010/main" val="939975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215745" cy="1005840"/>
          </a:xfrm>
        </p:spPr>
        <p:style>
          <a:lnRef idx="1">
            <a:schemeClr val="accent4"/>
          </a:lnRef>
          <a:fillRef idx="2">
            <a:schemeClr val="accent4"/>
          </a:fillRef>
          <a:effectRef idx="1">
            <a:schemeClr val="accent4"/>
          </a:effectRef>
          <a:fontRef idx="minor">
            <a:schemeClr val="dk1"/>
          </a:fontRef>
        </p:style>
        <p:txBody>
          <a:bodyPr>
            <a:normAutofit fontScale="90000"/>
          </a:bodyPr>
          <a:lstStyle/>
          <a:p>
            <a:br>
              <a:rPr lang="en-US" sz="4000" b="1" dirty="0">
                <a:solidFill>
                  <a:srgbClr val="7030A0"/>
                </a:solidFill>
                <a:latin typeface="Microsoft Sans Serif" pitchFamily="34" charset="0"/>
                <a:cs typeface="Microsoft Sans Serif" pitchFamily="34" charset="0"/>
              </a:rPr>
            </a:br>
            <a:r>
              <a:rPr lang="en-US" sz="4000" b="1" dirty="0">
                <a:solidFill>
                  <a:srgbClr val="FF0000"/>
                </a:solidFill>
                <a:latin typeface="Times New Roman" panose="02020603050405020304" pitchFamily="18" charset="0"/>
                <a:cs typeface="Times New Roman" panose="02020603050405020304" pitchFamily="18" charset="0"/>
              </a:rPr>
              <a:t>Item Formats of the Test</a:t>
            </a:r>
            <a:endParaRPr lang="ar-EG" dirty="0"/>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a:xfrm>
            <a:off x="304800" y="1371600"/>
            <a:ext cx="8215745" cy="4114801"/>
          </a:xfrm>
        </p:spPr>
        <p:txBody>
          <a:bodyPr>
            <a:normAutofit/>
          </a:bodyPr>
          <a:lstStyle/>
          <a:p>
            <a:pPr marL="0" indent="0" algn="just">
              <a:lnSpc>
                <a:spcPct val="150000"/>
              </a:lnSpc>
              <a:buNone/>
            </a:pPr>
            <a:r>
              <a:rPr lang="en-US" sz="2200" dirty="0">
                <a:latin typeface="Times New Roman" panose="02020603050405020304" pitchFamily="18" charset="0"/>
                <a:cs typeface="Times New Roman" panose="02020603050405020304" pitchFamily="18" charset="0"/>
              </a:rPr>
              <a:t>Common test formats include </a:t>
            </a:r>
            <a:r>
              <a:rPr lang="en-US" sz="2200" dirty="0">
                <a:solidFill>
                  <a:srgbClr val="FF0000"/>
                </a:solidFill>
                <a:latin typeface="Times New Roman" panose="02020603050405020304" pitchFamily="18" charset="0"/>
                <a:cs typeface="Times New Roman" panose="02020603050405020304" pitchFamily="18" charset="0"/>
              </a:rPr>
              <a:t>questions</a:t>
            </a:r>
            <a:r>
              <a:rPr lang="en-US" sz="2200" dirty="0">
                <a:latin typeface="Times New Roman" panose="02020603050405020304" pitchFamily="18" charset="0"/>
                <a:cs typeface="Times New Roman" panose="02020603050405020304" pitchFamily="18" charset="0"/>
              </a:rPr>
              <a:t> about reading or listening passages, </a:t>
            </a:r>
            <a:r>
              <a:rPr lang="en-US" sz="2200" u="sng" dirty="0">
                <a:latin typeface="Times New Roman" panose="02020603050405020304" pitchFamily="18" charset="0"/>
                <a:cs typeface="Times New Roman" panose="02020603050405020304" pitchFamily="18" charset="0"/>
              </a:rPr>
              <a:t>true/false statements </a:t>
            </a:r>
            <a:r>
              <a:rPr lang="en-US" sz="2200" dirty="0">
                <a:latin typeface="Times New Roman" panose="02020603050405020304" pitchFamily="18" charset="0"/>
                <a:cs typeface="Times New Roman" panose="02020603050405020304" pitchFamily="18" charset="0"/>
              </a:rPr>
              <a:t>requiring evidence, </a:t>
            </a:r>
            <a:r>
              <a:rPr lang="en-US" sz="2200" u="sng" dirty="0">
                <a:solidFill>
                  <a:schemeClr val="tx1">
                    <a:lumMod val="95000"/>
                    <a:lumOff val="5000"/>
                  </a:schemeClr>
                </a:solidFill>
                <a:latin typeface="Times New Roman" panose="02020603050405020304" pitchFamily="18" charset="0"/>
                <a:cs typeface="Times New Roman" panose="02020603050405020304" pitchFamily="18" charset="0"/>
              </a:rPr>
              <a:t>multiple choice</a:t>
            </a:r>
            <a:r>
              <a:rPr lang="en-US" sz="2200" dirty="0">
                <a:latin typeface="Times New Roman" panose="02020603050405020304" pitchFamily="18" charset="0"/>
                <a:cs typeface="Times New Roman" panose="02020603050405020304" pitchFamily="18" charset="0"/>
              </a:rPr>
              <a:t>, </a:t>
            </a:r>
            <a:r>
              <a:rPr lang="en-US" sz="2200" u="sng" dirty="0">
                <a:latin typeface="Times New Roman" panose="02020603050405020304" pitchFamily="18" charset="0"/>
                <a:cs typeface="Times New Roman" panose="02020603050405020304" pitchFamily="18" charset="0"/>
              </a:rPr>
              <a:t>fill-in-the-blank</a:t>
            </a:r>
            <a:r>
              <a:rPr lang="en-US" sz="2200" dirty="0">
                <a:latin typeface="Times New Roman" panose="02020603050405020304" pitchFamily="18" charset="0"/>
                <a:cs typeface="Times New Roman" panose="02020603050405020304" pitchFamily="18" charset="0"/>
              </a:rPr>
              <a:t>, </a:t>
            </a:r>
            <a:r>
              <a:rPr lang="en-US" sz="2200" u="sng" dirty="0">
                <a:latin typeface="Times New Roman" panose="02020603050405020304" pitchFamily="18" charset="0"/>
                <a:cs typeface="Times New Roman" panose="02020603050405020304" pitchFamily="18" charset="0"/>
              </a:rPr>
              <a:t>matching</a:t>
            </a:r>
            <a:r>
              <a:rPr lang="en-US" sz="2200" dirty="0">
                <a:latin typeface="Times New Roman" panose="02020603050405020304" pitchFamily="18" charset="0"/>
                <a:cs typeface="Times New Roman" panose="02020603050405020304" pitchFamily="18" charset="0"/>
              </a:rPr>
              <a:t>, </a:t>
            </a:r>
            <a:r>
              <a:rPr lang="en-US" sz="2200" u="sng" dirty="0">
                <a:latin typeface="Times New Roman" panose="02020603050405020304" pitchFamily="18" charset="0"/>
                <a:cs typeface="Times New Roman" panose="02020603050405020304" pitchFamily="18" charset="0"/>
              </a:rPr>
              <a:t>dictation,</a:t>
            </a:r>
            <a:r>
              <a:rPr lang="en-US" sz="2200" dirty="0">
                <a:latin typeface="Times New Roman" panose="02020603050405020304" pitchFamily="18" charset="0"/>
                <a:cs typeface="Times New Roman" panose="02020603050405020304" pitchFamily="18" charset="0"/>
              </a:rPr>
              <a:t> sentence rewriting, </a:t>
            </a:r>
            <a:r>
              <a:rPr lang="en-US" sz="2200" u="sng" dirty="0">
                <a:latin typeface="Times New Roman" panose="02020603050405020304" pitchFamily="18" charset="0"/>
                <a:cs typeface="Times New Roman" panose="02020603050405020304" pitchFamily="18" charset="0"/>
              </a:rPr>
              <a:t>translation</a:t>
            </a:r>
            <a:r>
              <a:rPr lang="en-US" sz="2200" dirty="0">
                <a:latin typeface="Times New Roman" panose="02020603050405020304" pitchFamily="18" charset="0"/>
                <a:cs typeface="Times New Roman" panose="02020603050405020304" pitchFamily="18" charset="0"/>
              </a:rPr>
              <a:t>, and </a:t>
            </a:r>
            <a:r>
              <a:rPr lang="en-US" sz="2200" u="sng" dirty="0">
                <a:latin typeface="Times New Roman" panose="02020603050405020304" pitchFamily="18" charset="0"/>
                <a:cs typeface="Times New Roman" panose="02020603050405020304" pitchFamily="18" charset="0"/>
              </a:rPr>
              <a:t>essay writing</a:t>
            </a:r>
            <a:r>
              <a:rPr lang="en-US" sz="2200" dirty="0">
                <a:latin typeface="Times New Roman" panose="02020603050405020304" pitchFamily="18" charset="0"/>
                <a:cs typeface="Times New Roman" panose="02020603050405020304" pitchFamily="18" charset="0"/>
              </a:rPr>
              <a:t>. Well-designed tests use a variety of formats to comprehensively assess different skills</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70329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B04A08-643A-B462-8878-85668A5A3F5A}"/>
              </a:ext>
            </a:extLst>
          </p:cNvPr>
          <p:cNvSpPr>
            <a:spLocks noGrp="1"/>
          </p:cNvSpPr>
          <p:nvPr>
            <p:ph type="sldNum" sz="quarter" idx="12"/>
          </p:nvPr>
        </p:nvSpPr>
        <p:spPr>
          <a:xfrm>
            <a:off x="6386945" y="6333047"/>
            <a:ext cx="2057400" cy="365125"/>
          </a:xfrm>
        </p:spPr>
        <p:txBody>
          <a:bodyPr/>
          <a:lstStyle/>
          <a:p>
            <a:fld id="{B6F15528-21DE-4FAA-801E-634DDDAF4B2B}" type="slidenum">
              <a:rPr lang="en-US" smtClean="0">
                <a:solidFill>
                  <a:prstClr val="black">
                    <a:tint val="75000"/>
                  </a:prstClr>
                </a:solidFill>
              </a:rPr>
              <a:pPr/>
              <a:t>29</a:t>
            </a:fld>
            <a:endParaRPr lang="en-US">
              <a:solidFill>
                <a:prstClr val="black">
                  <a:tint val="75000"/>
                </a:prstClr>
              </a:solidFill>
            </a:endParaRPr>
          </a:p>
        </p:txBody>
      </p:sp>
      <p:sp>
        <p:nvSpPr>
          <p:cNvPr id="3" name="Rectangle 2"/>
          <p:cNvSpPr/>
          <p:nvPr/>
        </p:nvSpPr>
        <p:spPr>
          <a:xfrm>
            <a:off x="287435" y="1168333"/>
            <a:ext cx="8676830" cy="523449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Rounded Rectangle 4"/>
          <p:cNvSpPr/>
          <p:nvPr/>
        </p:nvSpPr>
        <p:spPr>
          <a:xfrm>
            <a:off x="287435" y="2185381"/>
            <a:ext cx="4191000" cy="1600200"/>
          </a:xfrm>
          <a:prstGeom prst="round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648200" y="2185381"/>
            <a:ext cx="4191000" cy="1600200"/>
          </a:xfrm>
          <a:prstGeom prst="round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87435" y="4263487"/>
            <a:ext cx="4191000" cy="1600200"/>
          </a:xfrm>
          <a:prstGeom prst="round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648200" y="4263487"/>
            <a:ext cx="4191000" cy="1600200"/>
          </a:xfrm>
          <a:prstGeom prst="round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33400" y="1272096"/>
            <a:ext cx="46482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Types of Test Items</a:t>
            </a:r>
          </a:p>
        </p:txBody>
      </p:sp>
      <p:sp>
        <p:nvSpPr>
          <p:cNvPr id="13" name="TextBox 12"/>
          <p:cNvSpPr txBox="1"/>
          <p:nvPr/>
        </p:nvSpPr>
        <p:spPr>
          <a:xfrm>
            <a:off x="533400" y="2359934"/>
            <a:ext cx="228600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Multiple Choice</a:t>
            </a:r>
          </a:p>
        </p:txBody>
      </p:sp>
      <p:sp>
        <p:nvSpPr>
          <p:cNvPr id="14" name="TextBox 13"/>
          <p:cNvSpPr txBox="1"/>
          <p:nvPr/>
        </p:nvSpPr>
        <p:spPr>
          <a:xfrm>
            <a:off x="401735" y="2816203"/>
            <a:ext cx="3962400"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Present a question stem with </a:t>
            </a:r>
            <a:r>
              <a:rPr lang="en-US" sz="2000" dirty="0">
                <a:solidFill>
                  <a:srgbClr val="FF0000"/>
                </a:solidFill>
                <a:latin typeface="Times New Roman" panose="02020603050405020304" pitchFamily="18" charset="0"/>
                <a:cs typeface="Times New Roman" panose="02020603050405020304" pitchFamily="18" charset="0"/>
              </a:rPr>
              <a:t>several options</a:t>
            </a:r>
            <a:r>
              <a:rPr lang="en-US" sz="2000" dirty="0">
                <a:latin typeface="Times New Roman" panose="02020603050405020304" pitchFamily="18" charset="0"/>
                <a:cs typeface="Times New Roman" panose="02020603050405020304" pitchFamily="18" charset="0"/>
              </a:rPr>
              <a:t>. Candidates must select the </a:t>
            </a:r>
            <a:r>
              <a:rPr lang="en-US" sz="2000" dirty="0">
                <a:solidFill>
                  <a:srgbClr val="FF0000"/>
                </a:solidFill>
                <a:latin typeface="Times New Roman" panose="02020603050405020304" pitchFamily="18" charset="0"/>
                <a:cs typeface="Times New Roman" panose="02020603050405020304" pitchFamily="18" charset="0"/>
              </a:rPr>
              <a:t>correct answer</a:t>
            </a:r>
            <a:r>
              <a:rPr lang="en-US" sz="2000" dirty="0">
                <a:latin typeface="Times New Roman" panose="02020603050405020304" pitchFamily="18" charset="0"/>
                <a:cs typeface="Times New Roman" panose="02020603050405020304" pitchFamily="18" charset="0"/>
              </a:rPr>
              <a:t>.</a:t>
            </a:r>
          </a:p>
        </p:txBody>
      </p:sp>
      <p:sp>
        <p:nvSpPr>
          <p:cNvPr id="15" name="TextBox 14"/>
          <p:cNvSpPr txBox="1"/>
          <p:nvPr/>
        </p:nvSpPr>
        <p:spPr>
          <a:xfrm>
            <a:off x="4866862" y="2364867"/>
            <a:ext cx="182880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True or False</a:t>
            </a:r>
          </a:p>
        </p:txBody>
      </p:sp>
      <p:sp>
        <p:nvSpPr>
          <p:cNvPr id="16" name="TextBox 15"/>
          <p:cNvSpPr txBox="1"/>
          <p:nvPr/>
        </p:nvSpPr>
        <p:spPr>
          <a:xfrm>
            <a:off x="4835203" y="2985481"/>
            <a:ext cx="3962400"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Present a statement, and candidates determine whether it </a:t>
            </a:r>
            <a:r>
              <a:rPr lang="en-US" sz="2000" dirty="0">
                <a:solidFill>
                  <a:srgbClr val="FF0000"/>
                </a:solidFill>
                <a:latin typeface="Times New Roman" panose="02020603050405020304" pitchFamily="18" charset="0"/>
                <a:cs typeface="Times New Roman" panose="02020603050405020304" pitchFamily="18" charset="0"/>
              </a:rPr>
              <a:t>is true or false.</a:t>
            </a:r>
          </a:p>
        </p:txBody>
      </p:sp>
      <p:sp>
        <p:nvSpPr>
          <p:cNvPr id="17" name="TextBox 16"/>
          <p:cNvSpPr txBox="1"/>
          <p:nvPr/>
        </p:nvSpPr>
        <p:spPr>
          <a:xfrm>
            <a:off x="401735" y="4453987"/>
            <a:ext cx="1960465"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Short answer </a:t>
            </a:r>
          </a:p>
        </p:txBody>
      </p:sp>
      <p:sp>
        <p:nvSpPr>
          <p:cNvPr id="18" name="TextBox 17"/>
          <p:cNvSpPr txBox="1"/>
          <p:nvPr/>
        </p:nvSpPr>
        <p:spPr>
          <a:xfrm>
            <a:off x="381000" y="5051115"/>
            <a:ext cx="3962400"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Require candidates to provide concise </a:t>
            </a:r>
            <a:r>
              <a:rPr lang="en-US" sz="2000" dirty="0">
                <a:solidFill>
                  <a:srgbClr val="FF0000"/>
                </a:solidFill>
                <a:latin typeface="Times New Roman" panose="02020603050405020304" pitchFamily="18" charset="0"/>
                <a:cs typeface="Times New Roman" panose="02020603050405020304" pitchFamily="18" charset="0"/>
              </a:rPr>
              <a:t>answers or fill in the blanks</a:t>
            </a:r>
            <a:r>
              <a:rPr lang="en-US" sz="2000" dirty="0">
                <a:latin typeface="Times New Roman" panose="02020603050405020304" pitchFamily="18" charset="0"/>
                <a:cs typeface="Times New Roman" panose="02020603050405020304" pitchFamily="18" charset="0"/>
              </a:rPr>
              <a:t>.</a:t>
            </a:r>
          </a:p>
        </p:txBody>
      </p:sp>
      <p:sp>
        <p:nvSpPr>
          <p:cNvPr id="19" name="TextBox 18"/>
          <p:cNvSpPr txBox="1"/>
          <p:nvPr/>
        </p:nvSpPr>
        <p:spPr>
          <a:xfrm>
            <a:off x="4835203" y="4601309"/>
            <a:ext cx="3933494"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Allow candidates to present </a:t>
            </a:r>
            <a:r>
              <a:rPr lang="en-US" sz="2000" dirty="0">
                <a:solidFill>
                  <a:srgbClr val="FF0000"/>
                </a:solidFill>
                <a:latin typeface="Times New Roman" panose="02020603050405020304" pitchFamily="18" charset="0"/>
                <a:cs typeface="Times New Roman" panose="02020603050405020304" pitchFamily="18" charset="0"/>
              </a:rPr>
              <a:t>in-depth responses</a:t>
            </a:r>
            <a:r>
              <a:rPr lang="en-US" sz="2000" dirty="0">
                <a:latin typeface="Times New Roman" panose="02020603050405020304" pitchFamily="18" charset="0"/>
                <a:cs typeface="Times New Roman" panose="02020603050405020304" pitchFamily="18" charset="0"/>
              </a:rPr>
              <a:t>, demonstrating their knowledge and critical thinking skills.</a:t>
            </a:r>
          </a:p>
        </p:txBody>
      </p:sp>
      <p:sp>
        <p:nvSpPr>
          <p:cNvPr id="20" name="TextBox 19"/>
          <p:cNvSpPr txBox="1"/>
          <p:nvPr/>
        </p:nvSpPr>
        <p:spPr>
          <a:xfrm>
            <a:off x="4866862" y="4263487"/>
            <a:ext cx="1949541"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Essay</a:t>
            </a:r>
          </a:p>
        </p:txBody>
      </p:sp>
      <p:sp>
        <p:nvSpPr>
          <p:cNvPr id="6" name="TextBox 5">
            <a:extLst>
              <a:ext uri="{FF2B5EF4-FFF2-40B4-BE49-F238E27FC236}">
                <a16:creationId xmlns:a16="http://schemas.microsoft.com/office/drawing/2014/main" id="{C5B050E4-B1F2-83A3-F0A5-B8B145390B2C}"/>
              </a:ext>
            </a:extLst>
          </p:cNvPr>
          <p:cNvSpPr txBox="1"/>
          <p:nvPr/>
        </p:nvSpPr>
        <p:spPr>
          <a:xfrm>
            <a:off x="401735" y="329541"/>
            <a:ext cx="8285065"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Types of Test Items</a:t>
            </a:r>
          </a:p>
        </p:txBody>
      </p:sp>
    </p:spTree>
    <p:extLst>
      <p:ext uri="{BB962C8B-B14F-4D97-AF65-F5344CB8AC3E}">
        <p14:creationId xmlns:p14="http://schemas.microsoft.com/office/powerpoint/2010/main" val="4179010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B0AAE-28CD-6CAB-416F-5D3B4CFF2701}"/>
              </a:ext>
            </a:extLst>
          </p:cNvPr>
          <p:cNvSpPr>
            <a:spLocks noGrp="1"/>
          </p:cNvSpPr>
          <p:nvPr>
            <p:ph type="title"/>
          </p:nvPr>
        </p:nvSpPr>
        <p:spPr/>
        <p:txBody>
          <a:bodyPr/>
          <a:lstStyle/>
          <a:p>
            <a:r>
              <a:rPr lang="en-US" b="1" dirty="0">
                <a:solidFill>
                  <a:srgbClr val="FF0000"/>
                </a:solidFill>
                <a:latin typeface="Times New Roman" panose="02020603050405020304" pitchFamily="18" charset="0"/>
                <a:ea typeface="Microsoft Himalaya" pitchFamily="2" charset="0"/>
                <a:cs typeface="Times New Roman" panose="02020603050405020304" pitchFamily="18" charset="0"/>
              </a:rPr>
              <a:t>Objectives, cont., </a:t>
            </a:r>
            <a:endParaRPr lang="en-US" dirty="0"/>
          </a:p>
        </p:txBody>
      </p:sp>
      <p:sp>
        <p:nvSpPr>
          <p:cNvPr id="3" name="Content Placeholder 2">
            <a:extLst>
              <a:ext uri="{FF2B5EF4-FFF2-40B4-BE49-F238E27FC236}">
                <a16:creationId xmlns:a16="http://schemas.microsoft.com/office/drawing/2014/main" id="{161772A7-25F2-8F6A-4A82-9EB2490CB497}"/>
              </a:ext>
            </a:extLst>
          </p:cNvPr>
          <p:cNvSpPr>
            <a:spLocks noGrp="1"/>
          </p:cNvSpPr>
          <p:nvPr>
            <p:ph idx="1"/>
          </p:nvPr>
        </p:nvSpPr>
        <p:spPr/>
        <p:txBody>
          <a:bodyPr/>
          <a:lstStyle/>
          <a:p>
            <a:pPr marL="517525" indent="-342900">
              <a:lnSpc>
                <a:spcPct val="100000"/>
              </a:lnSpc>
              <a:buFont typeface="+mj-lt"/>
              <a:buAutoNum type="arabicPeriod"/>
            </a:pPr>
            <a:r>
              <a:rPr lang="en-US" sz="2400" dirty="0">
                <a:latin typeface="Times New Roman" panose="02020603050405020304" pitchFamily="18" charset="0"/>
                <a:cs typeface="Times New Roman" panose="02020603050405020304" pitchFamily="18" charset="0"/>
              </a:rPr>
              <a:t>Compare between Selected-Response and Constructed-Response Items.</a:t>
            </a:r>
          </a:p>
          <a:p>
            <a:pPr marL="517525" indent="-342900">
              <a:lnSpc>
                <a:spcPct val="100000"/>
              </a:lnSpc>
              <a:buFont typeface="+mj-lt"/>
              <a:buAutoNum type="arabicPeriod"/>
            </a:pPr>
            <a:r>
              <a:rPr lang="en-US" altLang="en-US" sz="2400" dirty="0">
                <a:latin typeface="Times New Roman" panose="02020603050405020304" pitchFamily="18" charset="0"/>
                <a:cs typeface="Times New Roman" panose="02020603050405020304" pitchFamily="18" charset="0"/>
              </a:rPr>
              <a:t>Construct a comprehensive test blueprint or table of specifications.</a:t>
            </a:r>
          </a:p>
          <a:p>
            <a:pPr marL="517525" indent="-342900">
              <a:lnSpc>
                <a:spcPct val="100000"/>
              </a:lnSpc>
              <a:buFont typeface="+mj-lt"/>
              <a:buAutoNum type="arabicPeriod"/>
            </a:pPr>
            <a:r>
              <a:rPr lang="en-US" sz="2400" dirty="0">
                <a:latin typeface="Times New Roman" panose="02020603050405020304" pitchFamily="18" charset="0"/>
                <a:cs typeface="Times New Roman" panose="02020603050405020304" pitchFamily="18" charset="0"/>
              </a:rPr>
              <a:t>Discuss measures to reduce student test anxiety.</a:t>
            </a:r>
          </a:p>
          <a:p>
            <a:pPr marL="517525" indent="-342900">
              <a:lnSpc>
                <a:spcPct val="100000"/>
              </a:lnSpc>
              <a:buFont typeface="+mj-lt"/>
              <a:buAutoNum type="arabicPeriod"/>
            </a:pPr>
            <a:r>
              <a:rPr lang="en-US" sz="2400" dirty="0">
                <a:solidFill>
                  <a:prstClr val="black"/>
                </a:solidFill>
                <a:latin typeface="Times New Roman" panose="02020603050405020304" pitchFamily="18" charset="0"/>
                <a:cs typeface="Times New Roman" panose="02020603050405020304" pitchFamily="18" charset="0"/>
              </a:rPr>
              <a:t>Integrate advanced technological tools to optimize the planning for classroom testing</a:t>
            </a:r>
          </a:p>
          <a:p>
            <a:endParaRPr lang="en-US" dirty="0"/>
          </a:p>
        </p:txBody>
      </p:sp>
      <p:sp>
        <p:nvSpPr>
          <p:cNvPr id="4" name="Slide Number Placeholder 3">
            <a:extLst>
              <a:ext uri="{FF2B5EF4-FFF2-40B4-BE49-F238E27FC236}">
                <a16:creationId xmlns:a16="http://schemas.microsoft.com/office/drawing/2014/main" id="{B2EA7444-E844-CC25-0FE8-86BF4BB065CD}"/>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2410939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215745" cy="62484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4000" b="1" dirty="0">
                <a:solidFill>
                  <a:srgbClr val="FF0000"/>
                </a:solidFill>
                <a:latin typeface="Times New Roman" panose="02020603050405020304" pitchFamily="18" charset="0"/>
                <a:cs typeface="Times New Roman" panose="02020603050405020304" pitchFamily="18" charset="0"/>
              </a:rPr>
              <a:t>Selection Criteria for Item Formats</a:t>
            </a:r>
            <a:endParaRPr lang="ar-EG"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a:xfrm>
            <a:off x="304800" y="1600200"/>
            <a:ext cx="8507103" cy="3886201"/>
          </a:xfrm>
        </p:spPr>
        <p:txBody>
          <a:bodyPr>
            <a:noAutofit/>
          </a:bodyPr>
          <a:lstStyle/>
          <a:p>
            <a:pPr marL="0" indent="0">
              <a:lnSpc>
                <a:spcPct val="150000"/>
              </a:lnSpc>
              <a:buNone/>
            </a:pPr>
            <a:r>
              <a:rPr lang="en-US" sz="2200" dirty="0">
                <a:latin typeface="Times New Roman" panose="02020603050405020304" pitchFamily="18" charset="0"/>
                <a:cs typeface="Times New Roman" panose="02020603050405020304" pitchFamily="18" charset="0"/>
              </a:rPr>
              <a:t>Teachers should select item formats for their tests </a:t>
            </a:r>
            <a:r>
              <a:rPr lang="en-US" sz="2200" b="1" dirty="0">
                <a:latin typeface="Times New Roman" panose="02020603050405020304" pitchFamily="18" charset="0"/>
                <a:cs typeface="Times New Roman" panose="02020603050405020304" pitchFamily="18" charset="0"/>
              </a:rPr>
              <a:t>based on </a:t>
            </a:r>
            <a:r>
              <a:rPr lang="en-US" sz="2200" dirty="0">
                <a:latin typeface="Times New Roman" panose="02020603050405020304" pitchFamily="18" charset="0"/>
                <a:cs typeface="Times New Roman" panose="02020603050405020304" pitchFamily="18" charset="0"/>
              </a:rPr>
              <a:t>a variety of factors, such as:  </a:t>
            </a:r>
          </a:p>
          <a:p>
            <a:pPr marL="457200" indent="-457200">
              <a:lnSpc>
                <a:spcPct val="150000"/>
              </a:lnSpc>
              <a:buFont typeface="+mj-lt"/>
              <a:buAutoNum type="arabicPeriod"/>
            </a:pPr>
            <a:r>
              <a:rPr lang="en-US" sz="2200" dirty="0">
                <a:latin typeface="Times New Roman" panose="02020603050405020304" pitchFamily="18" charset="0"/>
                <a:cs typeface="Times New Roman" panose="02020603050405020304" pitchFamily="18" charset="0"/>
              </a:rPr>
              <a:t>The learning outcomes to be evaluated.</a:t>
            </a:r>
          </a:p>
          <a:p>
            <a:pPr marL="457200" indent="-457200">
              <a:lnSpc>
                <a:spcPct val="150000"/>
              </a:lnSpc>
              <a:buFont typeface="+mj-lt"/>
              <a:buAutoNum type="arabicPeriod"/>
            </a:pPr>
            <a:r>
              <a:rPr lang="en-US" sz="2200" dirty="0">
                <a:latin typeface="Times New Roman" panose="02020603050405020304" pitchFamily="18" charset="0"/>
                <a:cs typeface="Times New Roman" panose="02020603050405020304" pitchFamily="18" charset="0"/>
              </a:rPr>
              <a:t> The specific skill to be measured.</a:t>
            </a:r>
          </a:p>
          <a:p>
            <a:pPr marL="457200" indent="-457200">
              <a:lnSpc>
                <a:spcPct val="150000"/>
              </a:lnSpc>
              <a:buFont typeface="+mj-lt"/>
              <a:buAutoNum type="arabicPeriod"/>
            </a:pPr>
            <a:r>
              <a:rPr lang="en-US" sz="2200" dirty="0">
                <a:latin typeface="Times New Roman" panose="02020603050405020304" pitchFamily="18" charset="0"/>
                <a:cs typeface="Times New Roman" panose="02020603050405020304" pitchFamily="18" charset="0"/>
              </a:rPr>
              <a:t>The ability level of the students.</a:t>
            </a:r>
          </a:p>
          <a:p>
            <a:pPr marL="457200" indent="-457200">
              <a:lnSpc>
                <a:spcPct val="150000"/>
              </a:lnSpc>
              <a:buFont typeface="+mj-lt"/>
              <a:buAutoNum type="arabicPeriod"/>
            </a:pPr>
            <a:r>
              <a:rPr lang="en-US" sz="2200" dirty="0">
                <a:latin typeface="Times New Roman" panose="02020603050405020304" pitchFamily="18" charset="0"/>
                <a:cs typeface="Times New Roman" panose="02020603050405020304" pitchFamily="18" charset="0"/>
              </a:rPr>
              <a:t>The teacher’s time.</a:t>
            </a:r>
          </a:p>
        </p:txBody>
      </p:sp>
    </p:spTree>
    <p:extLst>
      <p:ext uri="{BB962C8B-B14F-4D97-AF65-F5344CB8AC3E}">
        <p14:creationId xmlns:p14="http://schemas.microsoft.com/office/powerpoint/2010/main" val="3187845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8F2F1FA-9395-4A7C-81AA-4A468105AE3D}"/>
              </a:ext>
            </a:extLst>
          </p:cNvPr>
          <p:cNvGraphicFramePr>
            <a:graphicFrameLocks noGrp="1"/>
          </p:cNvGraphicFramePr>
          <p:nvPr>
            <p:ph idx="1"/>
            <p:extLst>
              <p:ext uri="{D42A27DB-BD31-4B8C-83A1-F6EECF244321}">
                <p14:modId xmlns:p14="http://schemas.microsoft.com/office/powerpoint/2010/main" val="3956078925"/>
              </p:ext>
            </p:extLst>
          </p:nvPr>
        </p:nvGraphicFramePr>
        <p:xfrm>
          <a:off x="533400" y="76200"/>
          <a:ext cx="8382000" cy="6781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llout: Up Arrow 5">
            <a:extLst>
              <a:ext uri="{FF2B5EF4-FFF2-40B4-BE49-F238E27FC236}">
                <a16:creationId xmlns:a16="http://schemas.microsoft.com/office/drawing/2014/main" id="{89EA15AF-D56B-41AB-9CEB-27D3A351F783}"/>
              </a:ext>
            </a:extLst>
          </p:cNvPr>
          <p:cNvSpPr/>
          <p:nvPr/>
        </p:nvSpPr>
        <p:spPr>
          <a:xfrm>
            <a:off x="914400" y="4572000"/>
            <a:ext cx="1424750" cy="1761660"/>
          </a:xfrm>
          <a:prstGeom prst="upArrow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lumMod val="95000"/>
                    <a:lumOff val="5000"/>
                  </a:prstClr>
                </a:solidFill>
                <a:latin typeface="Times New Roman" panose="02020603050405020304" pitchFamily="18" charset="0"/>
                <a:cs typeface="Times New Roman" panose="02020603050405020304" pitchFamily="18" charset="0"/>
              </a:rPr>
              <a:t>Multiple choice</a:t>
            </a:r>
          </a:p>
        </p:txBody>
      </p:sp>
      <p:sp>
        <p:nvSpPr>
          <p:cNvPr id="10" name="Callout: Up Arrow 9">
            <a:extLst>
              <a:ext uri="{FF2B5EF4-FFF2-40B4-BE49-F238E27FC236}">
                <a16:creationId xmlns:a16="http://schemas.microsoft.com/office/drawing/2014/main" id="{CEC714CF-C3FA-42DF-8729-4B2CFC591371}"/>
              </a:ext>
            </a:extLst>
          </p:cNvPr>
          <p:cNvSpPr/>
          <p:nvPr/>
        </p:nvSpPr>
        <p:spPr>
          <a:xfrm>
            <a:off x="3147250" y="4605508"/>
            <a:ext cx="1424750" cy="1761660"/>
          </a:xfrm>
          <a:prstGeom prst="up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prstClr val="black">
                    <a:lumMod val="95000"/>
                    <a:lumOff val="5000"/>
                  </a:prstClr>
                </a:solidFill>
                <a:latin typeface="Times New Roman" panose="02020603050405020304" pitchFamily="18" charset="0"/>
                <a:cs typeface="Times New Roman" panose="02020603050405020304" pitchFamily="18" charset="0"/>
              </a:rPr>
              <a:t>Essay</a:t>
            </a:r>
          </a:p>
        </p:txBody>
      </p:sp>
      <p:sp>
        <p:nvSpPr>
          <p:cNvPr id="12" name="Callout: Up Arrow 11">
            <a:extLst>
              <a:ext uri="{FF2B5EF4-FFF2-40B4-BE49-F238E27FC236}">
                <a16:creationId xmlns:a16="http://schemas.microsoft.com/office/drawing/2014/main" id="{C1F469DF-FDE8-4963-9A19-9B66AA24AE9B}"/>
              </a:ext>
            </a:extLst>
          </p:cNvPr>
          <p:cNvSpPr/>
          <p:nvPr/>
        </p:nvSpPr>
        <p:spPr>
          <a:xfrm>
            <a:off x="7185850" y="4876800"/>
            <a:ext cx="1424750" cy="1761660"/>
          </a:xfrm>
          <a:prstGeom prst="up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lumMod val="95000"/>
                    <a:lumOff val="5000"/>
                  </a:prstClr>
                </a:solidFill>
                <a:latin typeface="Times New Roman" panose="02020603050405020304" pitchFamily="18" charset="0"/>
                <a:cs typeface="Times New Roman" panose="02020603050405020304" pitchFamily="18" charset="0"/>
              </a:rPr>
              <a:t>Completion and essay (short and extended</a:t>
            </a:r>
          </a:p>
        </p:txBody>
      </p:sp>
      <p:sp>
        <p:nvSpPr>
          <p:cNvPr id="14" name="Callout: Up Arrow 13">
            <a:extLst>
              <a:ext uri="{FF2B5EF4-FFF2-40B4-BE49-F238E27FC236}">
                <a16:creationId xmlns:a16="http://schemas.microsoft.com/office/drawing/2014/main" id="{D24A7B75-40B0-40CA-8800-85A73B4CE0DD}"/>
              </a:ext>
            </a:extLst>
          </p:cNvPr>
          <p:cNvSpPr/>
          <p:nvPr/>
        </p:nvSpPr>
        <p:spPr>
          <a:xfrm>
            <a:off x="5082350" y="4752569"/>
            <a:ext cx="1424750" cy="1761660"/>
          </a:xfrm>
          <a:prstGeom prst="up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a:lnSpc>
                <a:spcPct val="90000"/>
              </a:lnSpc>
              <a:spcBef>
                <a:spcPct val="0"/>
              </a:spcBef>
              <a:spcAft>
                <a:spcPct val="35000"/>
              </a:spcAft>
            </a:pPr>
            <a:r>
              <a:rPr lang="en-US" sz="1425" dirty="0">
                <a:solidFill>
                  <a:prstClr val="black">
                    <a:lumMod val="95000"/>
                    <a:lumOff val="5000"/>
                  </a:prstClr>
                </a:solidFill>
              </a:rPr>
              <a:t> </a:t>
            </a:r>
            <a:r>
              <a:rPr lang="en-US" sz="1425" b="1" dirty="0">
                <a:solidFill>
                  <a:prstClr val="black">
                    <a:lumMod val="95000"/>
                    <a:lumOff val="5000"/>
                  </a:prstClr>
                </a:solidFill>
                <a:latin typeface="Times New Roman" panose="02020603050405020304" pitchFamily="18" charset="0"/>
                <a:cs typeface="Times New Roman" panose="02020603050405020304" pitchFamily="18" charset="0"/>
              </a:rPr>
              <a:t>True–false, matching exercises, multiple-choice, and multiple- response. </a:t>
            </a:r>
          </a:p>
        </p:txBody>
      </p:sp>
    </p:spTree>
    <p:extLst>
      <p:ext uri="{BB962C8B-B14F-4D97-AF65-F5344CB8AC3E}">
        <p14:creationId xmlns:p14="http://schemas.microsoft.com/office/powerpoint/2010/main" val="3213929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507103" cy="777240"/>
          </a:xfrm>
        </p:spPr>
        <p:style>
          <a:lnRef idx="1">
            <a:schemeClr val="accent4"/>
          </a:lnRef>
          <a:fillRef idx="2">
            <a:schemeClr val="accent4"/>
          </a:fillRef>
          <a:effectRef idx="1">
            <a:schemeClr val="accent4"/>
          </a:effectRef>
          <a:fontRef idx="minor">
            <a:schemeClr val="dk1"/>
          </a:fontRef>
        </p:style>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Objectively and Subjectively Scored Items</a:t>
            </a:r>
            <a:endParaRPr lang="ar-EG" sz="32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a:xfrm>
            <a:off x="228600" y="1371600"/>
            <a:ext cx="8686800" cy="4800601"/>
          </a:xfrm>
        </p:spPr>
        <p:txBody>
          <a:bodyPr>
            <a:normAutofit/>
          </a:bodyPr>
          <a:lstStyle/>
          <a:p>
            <a:pPr>
              <a:lnSpc>
                <a:spcPct val="150000"/>
              </a:lnSpc>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These are objective and subjective issues in testing, the difference between these two types </a:t>
            </a:r>
            <a:r>
              <a:rPr lang="en-US" sz="2200" b="1" dirty="0">
                <a:latin typeface="Times New Roman" panose="02020603050405020304" pitchFamily="18" charset="0"/>
                <a:cs typeface="Times New Roman" panose="02020603050405020304" pitchFamily="18" charset="0"/>
              </a:rPr>
              <a:t>is the way of scoring and presence or absence of the examiner’s judgement.</a:t>
            </a:r>
          </a:p>
          <a:p>
            <a:pPr>
              <a:lnSpc>
                <a:spcPct val="150000"/>
              </a:lnSpc>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If there is </a:t>
            </a:r>
            <a:r>
              <a:rPr lang="en-US" sz="2200" b="1" dirty="0">
                <a:latin typeface="Times New Roman" panose="02020603050405020304" pitchFamily="18" charset="0"/>
                <a:cs typeface="Times New Roman" panose="02020603050405020304" pitchFamily="18" charset="0"/>
              </a:rPr>
              <a:t>not</a:t>
            </a:r>
            <a:r>
              <a:rPr lang="en-US" sz="2200" dirty="0">
                <a:latin typeface="Times New Roman" panose="02020603050405020304" pitchFamily="18" charset="0"/>
                <a:cs typeface="Times New Roman" panose="02020603050405020304" pitchFamily="18" charset="0"/>
              </a:rPr>
              <a:t> any </a:t>
            </a:r>
            <a:r>
              <a:rPr lang="en-US" sz="2200" b="1" dirty="0">
                <a:latin typeface="Times New Roman" panose="02020603050405020304" pitchFamily="18" charset="0"/>
                <a:cs typeface="Times New Roman" panose="02020603050405020304" pitchFamily="18" charset="0"/>
              </a:rPr>
              <a:t>judgement</a:t>
            </a:r>
            <a:r>
              <a:rPr lang="en-US" sz="2200" dirty="0">
                <a:latin typeface="Times New Roman" panose="02020603050405020304" pitchFamily="18" charset="0"/>
                <a:cs typeface="Times New Roman" panose="02020603050405020304" pitchFamily="18" charset="0"/>
              </a:rPr>
              <a:t>, the test is </a:t>
            </a:r>
            <a:r>
              <a:rPr lang="en-US" sz="2200" b="1" dirty="0">
                <a:latin typeface="Times New Roman" panose="02020603050405020304" pitchFamily="18" charset="0"/>
                <a:cs typeface="Times New Roman" panose="02020603050405020304" pitchFamily="18" charset="0"/>
              </a:rPr>
              <a:t>objective</a:t>
            </a:r>
            <a:r>
              <a:rPr lang="en-US" sz="2200" dirty="0">
                <a:latin typeface="Times New Roman" panose="02020603050405020304" pitchFamily="18" charset="0"/>
                <a:cs typeface="Times New Roman" panose="02020603050405020304" pitchFamily="18" charset="0"/>
              </a:rPr>
              <a:t>. On the contrary, </a:t>
            </a:r>
            <a:r>
              <a:rPr lang="en-US" sz="2200" b="1" dirty="0">
                <a:latin typeface="Times New Roman" panose="02020603050405020304" pitchFamily="18" charset="0"/>
                <a:cs typeface="Times New Roman" panose="02020603050405020304" pitchFamily="18" charset="0"/>
              </a:rPr>
              <a:t>the subjective </a:t>
            </a:r>
            <a:r>
              <a:rPr lang="en-US" sz="2200" dirty="0">
                <a:latin typeface="Times New Roman" panose="02020603050405020304" pitchFamily="18" charset="0"/>
                <a:cs typeface="Times New Roman" panose="02020603050405020304" pitchFamily="18" charset="0"/>
              </a:rPr>
              <a:t>test involves personal </a:t>
            </a:r>
            <a:r>
              <a:rPr lang="en-US" sz="2200" b="1" dirty="0">
                <a:latin typeface="Times New Roman" panose="02020603050405020304" pitchFamily="18" charset="0"/>
                <a:cs typeface="Times New Roman" panose="02020603050405020304" pitchFamily="18" charset="0"/>
              </a:rPr>
              <a:t>judgement</a:t>
            </a:r>
            <a:r>
              <a:rPr lang="en-US" sz="2200" dirty="0">
                <a:latin typeface="Times New Roman" panose="02020603050405020304" pitchFamily="18" charset="0"/>
                <a:cs typeface="Times New Roman" panose="02020603050405020304" pitchFamily="18" charset="0"/>
              </a:rPr>
              <a:t> of the examiner.</a:t>
            </a:r>
          </a:p>
          <a:p>
            <a:pPr marL="0" indent="0">
              <a:lnSpc>
                <a:spcPct val="150000"/>
              </a:lnSpc>
              <a:buNone/>
            </a:pP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78919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507103" cy="853440"/>
          </a:xfrm>
        </p:spPr>
        <p:style>
          <a:lnRef idx="1">
            <a:schemeClr val="accent4"/>
          </a:lnRef>
          <a:fillRef idx="2">
            <a:schemeClr val="accent4"/>
          </a:fillRef>
          <a:effectRef idx="1">
            <a:schemeClr val="accent4"/>
          </a:effectRef>
          <a:fontRef idx="minor">
            <a:schemeClr val="dk1"/>
          </a:fontRef>
        </p:style>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Objectively and Subjectively Scored Items</a:t>
            </a:r>
            <a:endParaRPr lang="ar-EG" sz="32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a:xfrm>
            <a:off x="304800" y="1371600"/>
            <a:ext cx="8507103" cy="5486399"/>
          </a:xfrm>
        </p:spPr>
        <p:txBody>
          <a:bodyPr>
            <a:normAutofit/>
          </a:bodyPr>
          <a:lstStyle/>
          <a:p>
            <a:pPr marL="0" marR="0" lvl="0" indent="0" algn="l" defTabSz="914400" rtl="0" eaLnBrk="0" fontAlgn="base" latinLnBrk="0" hangingPunct="0">
              <a:lnSpc>
                <a:spcPct val="200000"/>
              </a:lnSpc>
              <a:spcBef>
                <a:spcPct val="0"/>
              </a:spcBef>
              <a:spcAft>
                <a:spcPct val="0"/>
              </a:spcAft>
              <a:buClrTx/>
              <a:buSzTx/>
              <a:buFontTx/>
              <a:buChar char="•"/>
              <a:tabLst/>
            </a:pPr>
            <a:r>
              <a:rPr lang="en-US" altLang="en-US" sz="2200" b="1" dirty="0">
                <a:solidFill>
                  <a:srgbClr val="C00000"/>
                </a:solidFill>
                <a:latin typeface="Times New Roman" panose="02020603050405020304" pitchFamily="18" charset="0"/>
                <a:cs typeface="Times New Roman" panose="02020603050405020304" pitchFamily="18" charset="0"/>
              </a:rPr>
              <a:t>Subjectively scored items </a:t>
            </a:r>
            <a:r>
              <a:rPr lang="en-US" altLang="en-US" sz="2200" dirty="0">
                <a:latin typeface="Times New Roman" panose="02020603050405020304" pitchFamily="18" charset="0"/>
                <a:cs typeface="Times New Roman" panose="02020603050405020304" pitchFamily="18" charset="0"/>
              </a:rPr>
              <a:t>require scorer judgment, leading to variability in scoring (e.g., essays, short answers).</a:t>
            </a:r>
          </a:p>
          <a:p>
            <a:pPr marL="0" marR="0" lvl="0" indent="0" algn="l" defTabSz="914400" rtl="0" eaLnBrk="0" fontAlgn="base" latinLnBrk="0" hangingPunct="0">
              <a:lnSpc>
                <a:spcPct val="200000"/>
              </a:lnSpc>
              <a:spcBef>
                <a:spcPct val="0"/>
              </a:spcBef>
              <a:spcAft>
                <a:spcPct val="0"/>
              </a:spcAft>
              <a:buClrTx/>
              <a:buSzTx/>
              <a:buFontTx/>
              <a:buChar char="•"/>
              <a:tabLst/>
            </a:pPr>
            <a:r>
              <a:rPr lang="en-US" altLang="en-US" sz="2200" b="1" dirty="0">
                <a:solidFill>
                  <a:srgbClr val="C00000"/>
                </a:solidFill>
                <a:latin typeface="Times New Roman" panose="02020603050405020304" pitchFamily="18" charset="0"/>
                <a:cs typeface="Times New Roman" panose="02020603050405020304" pitchFamily="18" charset="0"/>
              </a:rPr>
              <a:t>Objectively scored items </a:t>
            </a:r>
            <a:r>
              <a:rPr lang="en-US" altLang="en-US" sz="2200" dirty="0">
                <a:latin typeface="Times New Roman" panose="02020603050405020304" pitchFamily="18" charset="0"/>
                <a:cs typeface="Times New Roman" panose="02020603050405020304" pitchFamily="18" charset="0"/>
              </a:rPr>
              <a:t>have definite answers, ensuring consistency across different scorers (e.g., multiple-choice questions). </a:t>
            </a:r>
          </a:p>
          <a:p>
            <a:pPr marL="0" indent="0">
              <a:lnSpc>
                <a:spcPct val="150000"/>
              </a:lnSpc>
              <a:buNone/>
            </a:pPr>
            <a:endParaRPr lang="en-US" sz="2200" dirty="0">
              <a:latin typeface="Times New Roman" panose="02020603050405020304" pitchFamily="18" charset="0"/>
              <a:cs typeface="Times New Roman" panose="02020603050405020304" pitchFamily="18" charset="0"/>
            </a:endParaRPr>
          </a:p>
          <a:p>
            <a:pPr marL="0" indent="0">
              <a:lnSpc>
                <a:spcPct val="150000"/>
              </a:lnSpc>
              <a:buNone/>
            </a:pPr>
            <a:endParaRPr lang="en-US" sz="2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073E0B1-491E-1B7D-E786-CE30246534DA}"/>
              </a:ext>
            </a:extLst>
          </p:cNvPr>
          <p:cNvPicPr>
            <a:picLocks noChangeAspect="1"/>
          </p:cNvPicPr>
          <p:nvPr/>
        </p:nvPicPr>
        <p:blipFill>
          <a:blip r:embed="rId2"/>
          <a:stretch>
            <a:fillRect/>
          </a:stretch>
        </p:blipFill>
        <p:spPr>
          <a:xfrm>
            <a:off x="2057400" y="4495800"/>
            <a:ext cx="3505200" cy="1371599"/>
          </a:xfrm>
          <a:prstGeom prst="rect">
            <a:avLst/>
          </a:prstGeom>
          <a:ln>
            <a:noFill/>
          </a:ln>
          <a:effectLst>
            <a:softEdge rad="112500"/>
          </a:effectLst>
        </p:spPr>
      </p:pic>
    </p:spTree>
    <p:extLst>
      <p:ext uri="{BB962C8B-B14F-4D97-AF65-F5344CB8AC3E}">
        <p14:creationId xmlns:p14="http://schemas.microsoft.com/office/powerpoint/2010/main" val="242924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507413" cy="701040"/>
          </a:xfrm>
        </p:spPr>
        <p:style>
          <a:lnRef idx="1">
            <a:schemeClr val="accent4"/>
          </a:lnRef>
          <a:fillRef idx="2">
            <a:schemeClr val="accent4"/>
          </a:fillRef>
          <a:effectRef idx="1">
            <a:schemeClr val="accent4"/>
          </a:effectRef>
          <a:fontRef idx="minor">
            <a:schemeClr val="dk1"/>
          </a:fontRef>
        </p:style>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Objectively and Subjectively Scored Items</a:t>
            </a:r>
            <a:endParaRPr lang="ar-EG" sz="3200" dirty="0">
              <a:latin typeface="Times New Roman" panose="02020603050405020304" pitchFamily="18" charset="0"/>
              <a:cs typeface="Times New Roman" panose="02020603050405020304" pitchFamily="18" charset="0"/>
            </a:endParaRPr>
          </a:p>
        </p:txBody>
      </p:sp>
      <p:pic>
        <p:nvPicPr>
          <p:cNvPr id="3" name="Content Placeholder 2">
            <a:extLst>
              <a:ext uri="{FF2B5EF4-FFF2-40B4-BE49-F238E27FC236}">
                <a16:creationId xmlns:a16="http://schemas.microsoft.com/office/drawing/2014/main" id="{D53F2CB2-3A1E-8F8F-45F8-8FCB2CAE54CE}"/>
              </a:ext>
            </a:extLst>
          </p:cNvPr>
          <p:cNvPicPr>
            <a:picLocks noGrp="1" noChangeAspect="1"/>
          </p:cNvPicPr>
          <p:nvPr>
            <p:ph idx="1"/>
          </p:nvPr>
        </p:nvPicPr>
        <p:blipFill>
          <a:blip r:embed="rId2"/>
          <a:stretch>
            <a:fillRect/>
          </a:stretch>
        </p:blipFill>
        <p:spPr>
          <a:xfrm>
            <a:off x="304800" y="1295400"/>
            <a:ext cx="8507413" cy="5162012"/>
          </a:xfrm>
          <a:prstGeom prst="rect">
            <a:avLst/>
          </a:prstGeom>
          <a:ln>
            <a:noFill/>
          </a:ln>
          <a:effectLst>
            <a:softEdge rad="112500"/>
          </a:effectLst>
        </p:spPr>
      </p:pic>
    </p:spTree>
    <p:extLst>
      <p:ext uri="{BB962C8B-B14F-4D97-AF65-F5344CB8AC3E}">
        <p14:creationId xmlns:p14="http://schemas.microsoft.com/office/powerpoint/2010/main" val="3172819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610600" cy="62484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4000" b="1" dirty="0">
                <a:solidFill>
                  <a:srgbClr val="FF0000"/>
                </a:solidFill>
                <a:latin typeface="Times New Roman" panose="02020603050405020304" pitchFamily="18" charset="0"/>
                <a:cs typeface="Times New Roman" panose="02020603050405020304" pitchFamily="18" charset="0"/>
              </a:rPr>
              <a:t>Objectively and Subjectively Scored Items</a:t>
            </a:r>
            <a:endParaRPr lang="ar-EG"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BD58B38D-FFFF-78A9-7C92-7A6DCD12CFDA}"/>
              </a:ext>
            </a:extLst>
          </p:cNvPr>
          <p:cNvSpPr>
            <a:spLocks noGrp="1"/>
          </p:cNvSpPr>
          <p:nvPr>
            <p:ph idx="1"/>
          </p:nvPr>
        </p:nvSpPr>
        <p:spPr>
          <a:xfrm>
            <a:off x="304800" y="1066801"/>
            <a:ext cx="8215745" cy="5113338"/>
          </a:xfrm>
        </p:spPr>
        <p:txBody>
          <a:bodyPr>
            <a:normAutofit/>
          </a:bodyPr>
          <a:lstStyle/>
          <a:p>
            <a:pPr marL="0" marR="0" lvl="0" indent="0" algn="l" defTabSz="685800" rtl="0" eaLnBrk="1" fontAlgn="auto" latinLnBrk="0" hangingPunct="1">
              <a:lnSpc>
                <a:spcPct val="90000"/>
              </a:lnSpc>
              <a:spcBef>
                <a:spcPts val="750"/>
              </a:spcBef>
              <a:spcAft>
                <a:spcPts val="0"/>
              </a:spcAft>
              <a:buClrTx/>
              <a:buSzTx/>
              <a:buNone/>
              <a:tabLst/>
              <a:defRPr/>
            </a:pPr>
            <a:r>
              <a:rPr kumimoji="0" lang="en-US" sz="2200" b="0"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Scoring of subjective items can be made </a:t>
            </a:r>
            <a:r>
              <a:rPr kumimoji="0" lang="en-US" sz="2200" b="1"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more objective</a:t>
            </a:r>
            <a:r>
              <a:rPr kumimoji="0" lang="en-US" sz="2200" b="0"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by:</a:t>
            </a:r>
          </a:p>
          <a:p>
            <a:pPr>
              <a:lnSpc>
                <a:spcPct val="150000"/>
              </a:lnSpc>
              <a:defRPr/>
            </a:pPr>
            <a:r>
              <a:rPr lang="en-US" altLang="en-US" sz="2200" dirty="0">
                <a:solidFill>
                  <a:prstClr val="black"/>
                </a:solidFill>
                <a:latin typeface="Times New Roman" panose="02020603050405020304" pitchFamily="18" charset="0"/>
                <a:cs typeface="Times New Roman" panose="02020603050405020304" pitchFamily="18" charset="0"/>
              </a:rPr>
              <a:t>Decide on </a:t>
            </a:r>
            <a:r>
              <a:rPr lang="en-US" altLang="en-US" sz="2200" dirty="0">
                <a:solidFill>
                  <a:srgbClr val="FF0000"/>
                </a:solidFill>
                <a:latin typeface="Times New Roman" panose="02020603050405020304" pitchFamily="18" charset="0"/>
                <a:cs typeface="Times New Roman" panose="02020603050405020304" pitchFamily="18" charset="0"/>
              </a:rPr>
              <a:t>the correct answer </a:t>
            </a:r>
            <a:r>
              <a:rPr lang="en-US" altLang="en-US" sz="2200" dirty="0">
                <a:solidFill>
                  <a:prstClr val="black"/>
                </a:solidFill>
                <a:latin typeface="Times New Roman" panose="02020603050405020304" pitchFamily="18" charset="0"/>
                <a:cs typeface="Times New Roman" panose="02020603050405020304" pitchFamily="18" charset="0"/>
              </a:rPr>
              <a:t>beforehand.</a:t>
            </a:r>
            <a:endParaRPr lang="en-US" sz="2200" dirty="0">
              <a:solidFill>
                <a:prstClr val="black"/>
              </a:solidFill>
              <a:latin typeface="Times New Roman" panose="02020603050405020304" pitchFamily="18" charset="0"/>
              <a:cs typeface="Times New Roman" panose="02020603050405020304" pitchFamily="18" charset="0"/>
            </a:endParaRPr>
          </a:p>
          <a:p>
            <a:pPr>
              <a:lnSpc>
                <a:spcPct val="150000"/>
              </a:lnSpc>
              <a:defRPr/>
            </a:pPr>
            <a:r>
              <a:rPr lang="en-US" altLang="en-US" sz="2200" dirty="0">
                <a:solidFill>
                  <a:prstClr val="black"/>
                </a:solidFill>
                <a:latin typeface="Times New Roman" panose="02020603050405020304" pitchFamily="18" charset="0"/>
                <a:cs typeface="Times New Roman" panose="02020603050405020304" pitchFamily="18" charset="0"/>
              </a:rPr>
              <a:t>Use </a:t>
            </a:r>
            <a:r>
              <a:rPr lang="en-US" altLang="en-US" sz="2200" dirty="0">
                <a:solidFill>
                  <a:srgbClr val="FF0000"/>
                </a:solidFill>
                <a:latin typeface="Times New Roman" panose="02020603050405020304" pitchFamily="18" charset="0"/>
                <a:cs typeface="Times New Roman" panose="02020603050405020304" pitchFamily="18" charset="0"/>
              </a:rPr>
              <a:t>a rubric or checklist </a:t>
            </a:r>
            <a:r>
              <a:rPr lang="en-US" altLang="en-US" sz="2200" dirty="0">
                <a:solidFill>
                  <a:prstClr val="black"/>
                </a:solidFill>
                <a:latin typeface="Times New Roman" panose="02020603050405020304" pitchFamily="18" charset="0"/>
                <a:cs typeface="Times New Roman" panose="02020603050405020304" pitchFamily="18" charset="0"/>
              </a:rPr>
              <a:t>to ensure clear grading criteria.</a:t>
            </a:r>
            <a:endParaRPr lang="en-US" sz="2200" dirty="0">
              <a:solidFill>
                <a:prstClr val="black"/>
              </a:solidFill>
              <a:latin typeface="Times New Roman" panose="02020603050405020304" pitchFamily="18" charset="0"/>
              <a:cs typeface="Times New Roman" panose="02020603050405020304" pitchFamily="18" charset="0"/>
            </a:endParaRPr>
          </a:p>
          <a:p>
            <a:pPr marL="171450" marR="0" lvl="0" indent="-171450" algn="l" defTabSz="685800" rtl="0" eaLnBrk="1" fontAlgn="auto" latinLnBrk="0" hangingPunct="1">
              <a:lnSpc>
                <a:spcPct val="150000"/>
              </a:lnSpc>
              <a:spcBef>
                <a:spcPts val="750"/>
              </a:spcBef>
              <a:spcAft>
                <a:spcPts val="0"/>
              </a:spcAft>
              <a:buClrTx/>
              <a:buSzTx/>
              <a:buFont typeface="Wingdings 2" pitchFamily="18" charset="2"/>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Deciding whether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spelling, grammar</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etc. will be scored. </a:t>
            </a:r>
          </a:p>
          <a:p>
            <a:pPr marL="171450" marR="0" lvl="0" indent="-171450" algn="l" defTabSz="685800" rtl="0" eaLnBrk="1" fontAlgn="auto" latinLnBrk="0" hangingPunct="1">
              <a:lnSpc>
                <a:spcPct val="150000"/>
              </a:lnSpc>
              <a:spcBef>
                <a:spcPts val="750"/>
              </a:spcBef>
              <a:spcAft>
                <a:spcPts val="0"/>
              </a:spcAft>
              <a:buClrTx/>
              <a:buSzTx/>
              <a:buFont typeface="Wingdings 2" pitchFamily="18" charset="2"/>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Scoring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student responses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anonymously. </a:t>
            </a:r>
            <a:endParaRPr lang="en-US" sz="2200" dirty="0">
              <a:solidFill>
                <a:prstClr val="black"/>
              </a:solidFill>
              <a:latin typeface="Times New Roman" panose="02020603050405020304" pitchFamily="18" charset="0"/>
              <a:cs typeface="Times New Roman" panose="02020603050405020304" pitchFamily="18" charset="0"/>
            </a:endParaRPr>
          </a:p>
          <a:p>
            <a:pPr marL="171450" marR="0" lvl="0" indent="-171450" algn="l" defTabSz="685800" rtl="0" eaLnBrk="1" fontAlgn="auto" latinLnBrk="0" hangingPunct="1">
              <a:lnSpc>
                <a:spcPct val="150000"/>
              </a:lnSpc>
              <a:spcBef>
                <a:spcPts val="750"/>
              </a:spcBef>
              <a:spcAft>
                <a:spcPts val="0"/>
              </a:spcAft>
              <a:buClrTx/>
              <a:buSzTx/>
              <a:buFont typeface="Wingdings 2" pitchFamily="18" charset="2"/>
              <a:buChar char=""/>
              <a:tabLst/>
              <a:defRPr/>
            </a:pPr>
            <a:r>
              <a:rPr lang="en-US" altLang="en-US" sz="2200" dirty="0">
                <a:solidFill>
                  <a:srgbClr val="FF0000"/>
                </a:solidFill>
                <a:latin typeface="Times New Roman" panose="02020603050405020304" pitchFamily="18" charset="0"/>
                <a:cs typeface="Times New Roman" panose="02020603050405020304" pitchFamily="18" charset="0"/>
              </a:rPr>
              <a:t>Grade all responses to one question before grading the next</a:t>
            </a:r>
            <a:r>
              <a:rPr lang="en-US" altLang="en-US" sz="2200" dirty="0">
                <a:solidFill>
                  <a:prstClr val="black"/>
                </a:solidFill>
                <a:latin typeface="Times New Roman" panose="02020603050405020304" pitchFamily="18" charset="0"/>
                <a:cs typeface="Times New Roman" panose="02020603050405020304" pitchFamily="18" charset="0"/>
              </a:rPr>
              <a:t> to ensure consistency.</a:t>
            </a:r>
          </a:p>
          <a:p>
            <a:endParaRPr lang="en-US" sz="2400" dirty="0"/>
          </a:p>
        </p:txBody>
      </p:sp>
    </p:spTree>
    <p:extLst>
      <p:ext uri="{BB962C8B-B14F-4D97-AF65-F5344CB8AC3E}">
        <p14:creationId xmlns:p14="http://schemas.microsoft.com/office/powerpoint/2010/main" val="3624632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610600" cy="62484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4000" b="1" dirty="0">
                <a:solidFill>
                  <a:srgbClr val="FF0000"/>
                </a:solidFill>
                <a:latin typeface="Times New Roman" panose="02020603050405020304" pitchFamily="18" charset="0"/>
                <a:cs typeface="Times New Roman" panose="02020603050405020304" pitchFamily="18" charset="0"/>
              </a:rPr>
              <a:t>Selected and Constructed response Items</a:t>
            </a:r>
            <a:endParaRPr lang="ar-EG"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a:xfrm>
            <a:off x="304800" y="1295400"/>
            <a:ext cx="8507103" cy="4191001"/>
          </a:xfrm>
        </p:spPr>
        <p:txBody>
          <a:bodyPr>
            <a:normAutofit/>
          </a:bodyPr>
          <a:lstStyle/>
          <a:p>
            <a:pPr marR="0" lvl="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lang="en-US" altLang="en-US" sz="2200" b="1" dirty="0">
                <a:solidFill>
                  <a:srgbClr val="C00000"/>
                </a:solidFill>
                <a:latin typeface="Times New Roman" panose="02020603050405020304" pitchFamily="18" charset="0"/>
                <a:cs typeface="Times New Roman" panose="02020603050405020304" pitchFamily="18" charset="0"/>
              </a:rPr>
              <a:t>Selected-response (Choice Questions): </a:t>
            </a:r>
            <a:r>
              <a:rPr lang="en-US" altLang="en-US" sz="2200" dirty="0">
                <a:latin typeface="Times New Roman" panose="02020603050405020304" pitchFamily="18" charset="0"/>
                <a:cs typeface="Times New Roman" panose="02020603050405020304" pitchFamily="18" charset="0"/>
              </a:rPr>
              <a:t>The test-taker picks the right answer from given options (e.g., multiple-choice questions).</a:t>
            </a:r>
          </a:p>
          <a:p>
            <a:pPr marL="0" marR="0" lvl="0" indent="0" algn="just" defTabSz="914400" rtl="0" eaLnBrk="0" fontAlgn="base" latinLnBrk="0" hangingPunct="0">
              <a:lnSpc>
                <a:spcPct val="150000"/>
              </a:lnSpc>
              <a:spcBef>
                <a:spcPct val="0"/>
              </a:spcBef>
              <a:spcAft>
                <a:spcPct val="0"/>
              </a:spcAft>
              <a:buClrTx/>
              <a:buSzTx/>
              <a:buNone/>
              <a:tabLst/>
            </a:pPr>
            <a:endParaRPr lang="en-US" altLang="en-US" sz="2200" dirty="0">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lang="en-US" altLang="en-US" sz="2200" b="1" dirty="0">
                <a:solidFill>
                  <a:srgbClr val="C00000"/>
                </a:solidFill>
                <a:latin typeface="Times New Roman" panose="02020603050405020304" pitchFamily="18" charset="0"/>
                <a:cs typeface="Times New Roman" panose="02020603050405020304" pitchFamily="18" charset="0"/>
              </a:rPr>
              <a:t>Constructed-response (Supply Questions): </a:t>
            </a:r>
            <a:r>
              <a:rPr lang="en-US" altLang="en-US" sz="2200" dirty="0">
                <a:latin typeface="Times New Roman" panose="02020603050405020304" pitchFamily="18" charset="0"/>
                <a:cs typeface="Times New Roman" panose="02020603050405020304" pitchFamily="18" charset="0"/>
              </a:rPr>
              <a:t>The test-taker writes their own answer. This can be:</a:t>
            </a:r>
          </a:p>
          <a:p>
            <a:pPr marL="1089025" marR="0" lvl="0" indent="-115888" algn="just" defTabSz="914400" rtl="0" eaLnBrk="0" fontAlgn="base" latinLnBrk="0" hangingPunct="0">
              <a:lnSpc>
                <a:spcPct val="150000"/>
              </a:lnSpc>
              <a:spcBef>
                <a:spcPct val="0"/>
              </a:spcBef>
              <a:spcAft>
                <a:spcPct val="0"/>
              </a:spcAft>
              <a:buClrTx/>
              <a:buSzTx/>
              <a:buFontTx/>
              <a:buChar char="•"/>
              <a:tabLst/>
            </a:pPr>
            <a:r>
              <a:rPr lang="en-US" altLang="en-US" sz="2200" dirty="0">
                <a:latin typeface="Times New Roman" panose="02020603050405020304" pitchFamily="18" charset="0"/>
                <a:cs typeface="Times New Roman" panose="02020603050405020304" pitchFamily="18" charset="0"/>
              </a:rPr>
              <a:t>Short response: A brief answer.</a:t>
            </a:r>
          </a:p>
          <a:p>
            <a:pPr marL="1089025" marR="0" lvl="0" indent="-115888" algn="just" defTabSz="914400" rtl="0" eaLnBrk="0" fontAlgn="base" latinLnBrk="0" hangingPunct="0">
              <a:lnSpc>
                <a:spcPct val="150000"/>
              </a:lnSpc>
              <a:spcBef>
                <a:spcPct val="0"/>
              </a:spcBef>
              <a:spcAft>
                <a:spcPct val="0"/>
              </a:spcAft>
              <a:buClrTx/>
              <a:buSzTx/>
              <a:buFontTx/>
              <a:buChar char="•"/>
              <a:tabLst/>
            </a:pPr>
            <a:r>
              <a:rPr lang="en-US" altLang="en-US" sz="2200" dirty="0">
                <a:latin typeface="Times New Roman" panose="02020603050405020304" pitchFamily="18" charset="0"/>
                <a:cs typeface="Times New Roman" panose="02020603050405020304" pitchFamily="18" charset="0"/>
              </a:rPr>
              <a:t>Extended response: A longer, more detailed answer.</a:t>
            </a:r>
          </a:p>
          <a:p>
            <a:pPr marL="0" indent="0">
              <a:lnSpc>
                <a:spcPct val="150000"/>
              </a:lnSpc>
              <a:buNone/>
            </a:pP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4274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610600" cy="54864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4000" b="1" dirty="0">
                <a:solidFill>
                  <a:srgbClr val="FF0000"/>
                </a:solidFill>
                <a:latin typeface="Times New Roman" panose="02020603050405020304" pitchFamily="18" charset="0"/>
                <a:cs typeface="Times New Roman" panose="02020603050405020304" pitchFamily="18" charset="0"/>
              </a:rPr>
              <a:t>Selected and Constructed response Items</a:t>
            </a:r>
            <a:endParaRPr lang="ar-EG" dirty="0">
              <a:solidFill>
                <a:srgbClr val="FF0000"/>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52F5A252-339D-6E00-81CB-DEA53F9D1C89}"/>
              </a:ext>
            </a:extLst>
          </p:cNvPr>
          <p:cNvPicPr>
            <a:picLocks noGrp="1" noChangeAspect="1"/>
          </p:cNvPicPr>
          <p:nvPr>
            <p:ph idx="1"/>
          </p:nvPr>
        </p:nvPicPr>
        <p:blipFill>
          <a:blip r:embed="rId2"/>
          <a:stretch>
            <a:fillRect/>
          </a:stretch>
        </p:blipFill>
        <p:spPr>
          <a:xfrm>
            <a:off x="381000" y="1066800"/>
            <a:ext cx="8382000" cy="5425440"/>
          </a:xfrm>
          <a:prstGeom prst="rect">
            <a:avLst/>
          </a:prstGeom>
        </p:spPr>
      </p:pic>
    </p:spTree>
    <p:extLst>
      <p:ext uri="{BB962C8B-B14F-4D97-AF65-F5344CB8AC3E}">
        <p14:creationId xmlns:p14="http://schemas.microsoft.com/office/powerpoint/2010/main" val="612716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215745" cy="1005840"/>
          </a:xfrm>
        </p:spPr>
        <p:style>
          <a:lnRef idx="1">
            <a:schemeClr val="accent4"/>
          </a:lnRef>
          <a:fillRef idx="2">
            <a:schemeClr val="accent4"/>
          </a:fillRef>
          <a:effectRef idx="1">
            <a:schemeClr val="accent4"/>
          </a:effectRef>
          <a:fontRef idx="minor">
            <a:schemeClr val="dk1"/>
          </a:fontRef>
        </p:style>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Scoring Procedure</a:t>
            </a:r>
            <a:endParaRPr lang="ar-EG" sz="3600"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B2968147-B5B2-1EF1-DF29-2E75257B6DB2}"/>
              </a:ext>
            </a:extLst>
          </p:cNvPr>
          <p:cNvSpPr>
            <a:spLocks noGrp="1"/>
          </p:cNvSpPr>
          <p:nvPr>
            <p:ph idx="1"/>
          </p:nvPr>
        </p:nvSpPr>
        <p:spPr>
          <a:xfrm>
            <a:off x="304800" y="1371601"/>
            <a:ext cx="8215745" cy="4808538"/>
          </a:xfrm>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7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There are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different ways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to add up the scores to get the final result.</a:t>
            </a:r>
          </a:p>
          <a:p>
            <a:pPr marL="0" marR="0" lvl="0" indent="0" algn="just" defTabSz="914400" rtl="0" eaLnBrk="0" fontAlgn="base" latinLnBrk="0" hangingPunct="0">
              <a:lnSpc>
                <a:spcPct val="17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teacher should choose between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hand scoring</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(grading manually) or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electronic scoring</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(using a machine), depending on the time and resources available.</a:t>
            </a:r>
          </a:p>
          <a:p>
            <a:pPr marL="0" marR="0" lvl="0" indent="0" algn="just" defTabSz="914400" rtl="0" eaLnBrk="0" fontAlgn="base" latinLnBrk="0" hangingPunct="0">
              <a:lnSpc>
                <a:spcPct val="17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If needed,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scannable answer sheets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(like bubble sheets) can be used to speed up grading with electronic scoring. </a:t>
            </a:r>
            <a:endParaRPr lang="en-US" sz="2200" dirty="0">
              <a:latin typeface="Times New Roman" panose="02020603050405020304" pitchFamily="18" charset="0"/>
              <a:cs typeface="Times New Roman" panose="02020603050405020304" pitchFamily="18" charset="0"/>
            </a:endParaRPr>
          </a:p>
          <a:p>
            <a:pPr>
              <a:lnSpc>
                <a:spcPct val="150000"/>
              </a:lnSpc>
            </a:pPr>
            <a:endParaRPr lang="en-US" sz="2200" dirty="0"/>
          </a:p>
          <a:p>
            <a:pPr>
              <a:lnSpc>
                <a:spcPct val="150000"/>
              </a:lnSpc>
            </a:pPr>
            <a:endParaRPr lang="en-US" sz="2200" dirty="0"/>
          </a:p>
          <a:p>
            <a:pPr>
              <a:lnSpc>
                <a:spcPct val="150000"/>
              </a:lnSpc>
            </a:pPr>
            <a:endParaRPr lang="en-US" sz="2200" dirty="0"/>
          </a:p>
        </p:txBody>
      </p:sp>
    </p:spTree>
    <p:extLst>
      <p:ext uri="{BB962C8B-B14F-4D97-AF65-F5344CB8AC3E}">
        <p14:creationId xmlns:p14="http://schemas.microsoft.com/office/powerpoint/2010/main" val="280022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215745" cy="1005840"/>
          </a:xfrm>
        </p:spPr>
        <p:style>
          <a:lnRef idx="1">
            <a:schemeClr val="accent4"/>
          </a:lnRef>
          <a:fillRef idx="2">
            <a:schemeClr val="accent4"/>
          </a:fillRef>
          <a:effectRef idx="1">
            <a:schemeClr val="accent4"/>
          </a:effectRef>
          <a:fontRef idx="minor">
            <a:schemeClr val="dk1"/>
          </a:fontRef>
        </p:style>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Test Blueprint </a:t>
            </a:r>
            <a:endParaRPr lang="ar-EG" sz="3600"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B2968147-B5B2-1EF1-DF29-2E75257B6DB2}"/>
              </a:ext>
            </a:extLst>
          </p:cNvPr>
          <p:cNvSpPr>
            <a:spLocks noGrp="1"/>
          </p:cNvSpPr>
          <p:nvPr>
            <p:ph idx="1"/>
          </p:nvPr>
        </p:nvSpPr>
        <p:spPr>
          <a:xfrm>
            <a:off x="316173" y="1676400"/>
            <a:ext cx="8675428" cy="5029200"/>
          </a:xfrm>
        </p:spPr>
        <p:txBody>
          <a:bodyPr>
            <a:normAutofit fontScale="92500"/>
          </a:bodyPr>
          <a:lstStyle/>
          <a:p>
            <a:pPr algn="just">
              <a:lnSpc>
                <a:spcPct val="150000"/>
              </a:lnSpc>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Test Blueprint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a </a:t>
            </a:r>
            <a:r>
              <a:rPr lang="en-US" sz="2400" dirty="0">
                <a:solidFill>
                  <a:srgbClr val="FF0000"/>
                </a:solidFill>
                <a:latin typeface="Times New Roman" panose="02020603050405020304" pitchFamily="18" charset="0"/>
                <a:cs typeface="Times New Roman" panose="02020603050405020304" pitchFamily="18" charset="0"/>
              </a:rPr>
              <a:t>detailed plan or framework</a:t>
            </a:r>
            <a:r>
              <a:rPr lang="en-US" sz="2400" dirty="0">
                <a:latin typeface="Times New Roman" panose="02020603050405020304" pitchFamily="18" charset="0"/>
                <a:cs typeface="Times New Roman" panose="02020603050405020304" pitchFamily="18" charset="0"/>
              </a:rPr>
              <a:t> that </a:t>
            </a:r>
            <a:r>
              <a:rPr lang="en-US" sz="2400" dirty="0">
                <a:solidFill>
                  <a:srgbClr val="FF0000"/>
                </a:solidFill>
                <a:latin typeface="Times New Roman" panose="02020603050405020304" pitchFamily="18" charset="0"/>
                <a:cs typeface="Times New Roman" panose="02020603050405020304" pitchFamily="18" charset="0"/>
              </a:rPr>
              <a:t>outlines </a:t>
            </a:r>
            <a:r>
              <a:rPr lang="en-US" sz="2400" dirty="0">
                <a:latin typeface="Times New Roman" panose="02020603050405020304" pitchFamily="18" charset="0"/>
                <a:cs typeface="Times New Roman" panose="02020603050405020304" pitchFamily="18" charset="0"/>
              </a:rPr>
              <a:t>the structure and content of an assessment. It serves as a guide to ensure that the test measures the intended learning objectives or competencies in </a:t>
            </a:r>
            <a:r>
              <a:rPr lang="en-US" sz="2400" dirty="0">
                <a:solidFill>
                  <a:srgbClr val="FF0000"/>
                </a:solidFill>
                <a:latin typeface="Times New Roman" panose="02020603050405020304" pitchFamily="18" charset="0"/>
                <a:cs typeface="Times New Roman" panose="02020603050405020304" pitchFamily="18" charset="0"/>
              </a:rPr>
              <a:t>a balanced and systematic way</a:t>
            </a:r>
            <a:r>
              <a:rPr lang="en-US" sz="2400" dirty="0">
                <a:latin typeface="Times New Roman" panose="02020603050405020304" pitchFamily="18" charset="0"/>
                <a:cs typeface="Times New Roman" panose="02020603050405020304" pitchFamily="18" charset="0"/>
              </a:rPr>
              <a:t>. </a:t>
            </a:r>
          </a:p>
          <a:p>
            <a:pPr marL="171450" marR="0" lvl="0" indent="-171450" algn="just"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Blueprint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 defined as </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 complete plan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that explains how to do or develop course.</a:t>
            </a:r>
          </a:p>
          <a:p>
            <a:pPr marL="171450" marR="0" lvl="0" indent="-171450" algn="just"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assessment, the term refers to </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 map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or </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specification of assessment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ensure that all aspects of the curriculum and educational domains are covered by the assessment programs over a specified period.</a:t>
            </a:r>
          </a:p>
          <a:p>
            <a:pPr>
              <a:lnSpc>
                <a:spcPct val="150000"/>
              </a:lnSpc>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963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Microsoft Sans Serif" pitchFamily="34" charset="0"/>
                <a:cs typeface="Microsoft Sans Serif" pitchFamily="34" charset="0"/>
              </a:rPr>
              <a:t>Outline :</a:t>
            </a:r>
          </a:p>
        </p:txBody>
      </p:sp>
      <p:sp>
        <p:nvSpPr>
          <p:cNvPr id="3" name="Content Placeholder 2"/>
          <p:cNvSpPr>
            <a:spLocks noGrp="1"/>
          </p:cNvSpPr>
          <p:nvPr>
            <p:ph idx="1"/>
          </p:nvPr>
        </p:nvSpPr>
        <p:spPr>
          <a:xfrm>
            <a:off x="381000" y="1600200"/>
            <a:ext cx="8534400" cy="4525963"/>
          </a:xfrm>
        </p:spPr>
        <p:txBody>
          <a:bodyPr>
            <a:normAutofit lnSpcReduction="10000"/>
          </a:bodyPr>
          <a:lstStyle/>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Introduction </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Purpose of classroom testing</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Test construction process</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Purpose of classroom tests and students’</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characteristics  </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Classroom test duration</a:t>
            </a:r>
          </a:p>
          <a:p>
            <a:pPr marL="514350" indent="-514350">
              <a:buFont typeface="+mj-lt"/>
              <a:buAutoNum type="arabicPeriod"/>
            </a:pPr>
            <a:r>
              <a:rPr lang="en-US" sz="2800" dirty="0">
                <a:solidFill>
                  <a:prstClr val="black"/>
                </a:solidFill>
                <a:latin typeface="Times New Roman" panose="02020603050405020304" pitchFamily="18" charset="0"/>
                <a:cs typeface="Times New Roman" panose="02020603050405020304" pitchFamily="18" charset="0"/>
              </a:rPr>
              <a:t>Writing the test items</a:t>
            </a:r>
            <a:endParaRPr lang="en-US" sz="28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Difficulty and discrimination level</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Item formats of the test</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Selection criteria for item format</a:t>
            </a:r>
          </a:p>
          <a:p>
            <a:pPr>
              <a:buFont typeface="Wingdings" pitchFamily="2" charset="2"/>
              <a:buChar char="v"/>
            </a:pPr>
            <a:endParaRPr lang="en-US" dirty="0"/>
          </a:p>
        </p:txBody>
      </p:sp>
      <p:pic>
        <p:nvPicPr>
          <p:cNvPr id="4" name="Picture 3">
            <a:extLst>
              <a:ext uri="{FF2B5EF4-FFF2-40B4-BE49-F238E27FC236}">
                <a16:creationId xmlns:a16="http://schemas.microsoft.com/office/drawing/2014/main" id="{D9EAA7D1-4E44-0BCA-1673-8E8A32F123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6208" y="25138"/>
            <a:ext cx="3581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365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03A92-FB8A-F6AB-006E-94B01414B4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6DE9D-0EF2-9B3E-783C-24B3D784BC0D}"/>
              </a:ext>
            </a:extLst>
          </p:cNvPr>
          <p:cNvSpPr>
            <a:spLocks noGrp="1"/>
          </p:cNvSpPr>
          <p:nvPr>
            <p:ph type="title"/>
          </p:nvPr>
        </p:nvSpPr>
        <p:spPr>
          <a:xfrm>
            <a:off x="304800" y="365760"/>
            <a:ext cx="8215745" cy="1005840"/>
          </a:xfrm>
        </p:spPr>
        <p:style>
          <a:lnRef idx="1">
            <a:schemeClr val="accent4"/>
          </a:lnRef>
          <a:fillRef idx="2">
            <a:schemeClr val="accent4"/>
          </a:fillRef>
          <a:effectRef idx="1">
            <a:schemeClr val="accent4"/>
          </a:effectRef>
          <a:fontRef idx="minor">
            <a:schemeClr val="dk1"/>
          </a:fontRef>
        </p:style>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Test Blueprint </a:t>
            </a:r>
            <a:endParaRPr lang="ar-EG" sz="3600"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73AF2B28-0724-E857-208A-C613F858CE1D}"/>
              </a:ext>
            </a:extLst>
          </p:cNvPr>
          <p:cNvSpPr>
            <a:spLocks noGrp="1"/>
          </p:cNvSpPr>
          <p:nvPr>
            <p:ph idx="1"/>
          </p:nvPr>
        </p:nvSpPr>
        <p:spPr>
          <a:xfrm>
            <a:off x="316173" y="1676400"/>
            <a:ext cx="8675428" cy="5029200"/>
          </a:xfrm>
        </p:spPr>
        <p:txBody>
          <a:bodyPr>
            <a:normAutofit/>
          </a:bodyPr>
          <a:lstStyle/>
          <a:p>
            <a:pPr marL="171450" marR="0" lvl="0" indent="-171450" algn="just"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 helps curriculum developers </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match various competencies with the course content and the appropriate modality of assessment.</a:t>
            </a:r>
          </a:p>
          <a:p>
            <a:pPr marL="171450" marR="0" lvl="0" indent="-171450" algn="just"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Assessment blueprint is </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an essential step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enhancing </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validity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assessment and constructive </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alignment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particularly for high stakes examinations.</a:t>
            </a:r>
          </a:p>
          <a:p>
            <a:pPr marL="0" marR="0" lvl="0" indent="0" algn="just" defTabSz="685800" rtl="0" eaLnBrk="1" fontAlgn="auto" latinLnBrk="0" hangingPunct="1">
              <a:lnSpc>
                <a:spcPct val="150000"/>
              </a:lnSpc>
              <a:spcBef>
                <a:spcPts val="750"/>
              </a:spcBef>
              <a:spcAft>
                <a:spcPts val="0"/>
              </a:spcAft>
              <a:buClrTx/>
              <a:buSz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a:lnSpc>
                <a:spcPct val="150000"/>
              </a:lnSpc>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8376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215745" cy="1005840"/>
          </a:xfrm>
        </p:spPr>
        <p:style>
          <a:lnRef idx="1">
            <a:schemeClr val="accent4"/>
          </a:lnRef>
          <a:fillRef idx="2">
            <a:schemeClr val="accent4"/>
          </a:fillRef>
          <a:effectRef idx="1">
            <a:schemeClr val="accent4"/>
          </a:effectRef>
          <a:fontRef idx="minor">
            <a:schemeClr val="dk1"/>
          </a:fontRef>
        </p:style>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Test Blueprint, cont.</a:t>
            </a:r>
            <a:endParaRPr lang="ar-EG" sz="3600"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B2968147-B5B2-1EF1-DF29-2E75257B6DB2}"/>
              </a:ext>
            </a:extLst>
          </p:cNvPr>
          <p:cNvSpPr>
            <a:spLocks noGrp="1"/>
          </p:cNvSpPr>
          <p:nvPr>
            <p:ph idx="1"/>
          </p:nvPr>
        </p:nvSpPr>
        <p:spPr>
          <a:xfrm>
            <a:off x="304800" y="1371601"/>
            <a:ext cx="8215745" cy="5486400"/>
          </a:xfrm>
        </p:spPr>
        <p:txBody>
          <a:bodyPr>
            <a:normAutofit/>
          </a:bodyPr>
          <a:lstStyle/>
          <a:p>
            <a:pPr marL="0" indent="0" algn="just">
              <a:lnSpc>
                <a:spcPct val="150000"/>
              </a:lnSpc>
              <a:buNone/>
            </a:pPr>
            <a:r>
              <a:rPr lang="en-US" sz="2000" b="1" u="sng" dirty="0">
                <a:solidFill>
                  <a:srgbClr val="C00000"/>
                </a:solidFill>
                <a:latin typeface="Times New Roman" panose="02020603050405020304" pitchFamily="18" charset="0"/>
                <a:cs typeface="Times New Roman" panose="02020603050405020304" pitchFamily="18" charset="0"/>
              </a:rPr>
              <a:t>Benefits of Assessment Blueprint:-</a:t>
            </a:r>
            <a:endParaRPr lang="en-US" sz="2000" dirty="0">
              <a:latin typeface="Times New Roman" panose="02020603050405020304" pitchFamily="18" charset="0"/>
              <a:cs typeface="Times New Roman" panose="02020603050405020304" pitchFamily="18" charset="0"/>
            </a:endParaRPr>
          </a:p>
          <a:p>
            <a:pPr marL="0" indent="0" algn="just">
              <a:lnSpc>
                <a:spcPct val="150000"/>
              </a:lnSpc>
              <a:buNone/>
            </a:pPr>
            <a:r>
              <a:rPr lang="en-US" sz="2000" dirty="0">
                <a:latin typeface="Times New Roman" panose="02020603050405020304" pitchFamily="18" charset="0"/>
                <a:cs typeface="Times New Roman" panose="02020603050405020304" pitchFamily="18" charset="0"/>
              </a:rPr>
              <a:t>1. </a:t>
            </a:r>
            <a:r>
              <a:rPr lang="en-US" sz="2200" dirty="0">
                <a:latin typeface="Times New Roman" panose="02020603050405020304" pitchFamily="18" charset="0"/>
                <a:cs typeface="Times New Roman" panose="02020603050405020304" pitchFamily="18" charset="0"/>
              </a:rPr>
              <a:t>Aligns with learning objectives: Ensures that the test matches the intended goals or competencies.</a:t>
            </a:r>
          </a:p>
          <a:p>
            <a:pPr marL="0" indent="0" algn="just">
              <a:lnSpc>
                <a:spcPct val="150000"/>
              </a:lnSpc>
              <a:buNone/>
            </a:pPr>
            <a:r>
              <a:rPr lang="en-US" sz="2200" dirty="0">
                <a:latin typeface="Times New Roman" panose="02020603050405020304" pitchFamily="18" charset="0"/>
                <a:cs typeface="Times New Roman" panose="02020603050405020304" pitchFamily="18" charset="0"/>
              </a:rPr>
              <a:t>2. Ensures content validity: Guarantees that the test accurately measures what it's supposed to.</a:t>
            </a:r>
          </a:p>
          <a:p>
            <a:pPr marL="0" indent="0" algn="just">
              <a:lnSpc>
                <a:spcPct val="150000"/>
              </a:lnSpc>
              <a:buNone/>
            </a:pPr>
            <a:r>
              <a:rPr lang="en-US" sz="2200" dirty="0">
                <a:latin typeface="Times New Roman" panose="02020603050405020304" pitchFamily="18" charset="0"/>
                <a:cs typeface="Times New Roman" panose="02020603050405020304" pitchFamily="18" charset="0"/>
              </a:rPr>
              <a:t>3. Provides balance: Distributes questions fairly across key content areas.</a:t>
            </a:r>
          </a:p>
          <a:p>
            <a:pPr marL="0" indent="0" algn="just">
              <a:lnSpc>
                <a:spcPct val="150000"/>
              </a:lnSpc>
              <a:buNone/>
            </a:pPr>
            <a:r>
              <a:rPr lang="en-US" sz="2200" dirty="0">
                <a:latin typeface="Times New Roman" panose="02020603050405020304" pitchFamily="18" charset="0"/>
                <a:cs typeface="Times New Roman" panose="02020603050405020304" pitchFamily="18" charset="0"/>
              </a:rPr>
              <a:t>4. Enhances fairness and transparency: Makes the assessment process clear and equitable.</a:t>
            </a:r>
          </a:p>
          <a:p>
            <a:pPr marL="0" indent="0" algn="just">
              <a:lnSpc>
                <a:spcPct val="150000"/>
              </a:lnSpc>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237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AED2A-7B65-B675-4202-69FBF73154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53872E-0364-CC4E-F01E-E162654C4D73}"/>
              </a:ext>
            </a:extLst>
          </p:cNvPr>
          <p:cNvSpPr>
            <a:spLocks noGrp="1"/>
          </p:cNvSpPr>
          <p:nvPr>
            <p:ph type="title"/>
          </p:nvPr>
        </p:nvSpPr>
        <p:spPr>
          <a:xfrm>
            <a:off x="304800" y="365760"/>
            <a:ext cx="8215745" cy="1005840"/>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Test Blueprint, cont.</a:t>
            </a:r>
            <a:endParaRPr lang="ar-EG" sz="3600"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A6D731F3-87EA-79D3-50D0-63025CE54E97}"/>
              </a:ext>
            </a:extLst>
          </p:cNvPr>
          <p:cNvSpPr>
            <a:spLocks noGrp="1"/>
          </p:cNvSpPr>
          <p:nvPr>
            <p:ph idx="1"/>
          </p:nvPr>
        </p:nvSpPr>
        <p:spPr>
          <a:xfrm>
            <a:off x="304800" y="1371601"/>
            <a:ext cx="8215745" cy="5486400"/>
          </a:xfrm>
        </p:spPr>
        <p:txBody>
          <a:bodyPr>
            <a:normAutofit/>
          </a:bodyPr>
          <a:lstStyle/>
          <a:p>
            <a:pPr marL="0" indent="0" algn="just">
              <a:lnSpc>
                <a:spcPct val="150000"/>
              </a:lnSpc>
              <a:buNone/>
            </a:pPr>
            <a:r>
              <a:rPr lang="en-US" sz="2000" b="1" u="sng" dirty="0">
                <a:solidFill>
                  <a:srgbClr val="C00000"/>
                </a:solidFill>
                <a:latin typeface="Times New Roman" panose="02020603050405020304" pitchFamily="18" charset="0"/>
                <a:cs typeface="Times New Roman" panose="02020603050405020304" pitchFamily="18" charset="0"/>
              </a:rPr>
              <a:t>Benefits of Assessment Blueprint:-</a:t>
            </a:r>
            <a:endParaRPr lang="en-US" sz="2000" dirty="0">
              <a:latin typeface="Times New Roman" panose="02020603050405020304" pitchFamily="18" charset="0"/>
              <a:cs typeface="Times New Roman" panose="02020603050405020304" pitchFamily="18" charset="0"/>
            </a:endParaRPr>
          </a:p>
          <a:p>
            <a:pPr marL="0" indent="0" algn="just">
              <a:lnSpc>
                <a:spcPct val="150000"/>
              </a:lnSpc>
              <a:buNone/>
            </a:pPr>
            <a:r>
              <a:rPr lang="en-US" sz="2000" dirty="0">
                <a:latin typeface="Times New Roman" panose="02020603050405020304" pitchFamily="18" charset="0"/>
                <a:cs typeface="Times New Roman" panose="02020603050405020304" pitchFamily="18" charset="0"/>
              </a:rPr>
              <a:t>5</a:t>
            </a:r>
            <a:r>
              <a:rPr lang="en-US" sz="2200" dirty="0">
                <a:latin typeface="Times New Roman" panose="02020603050405020304" pitchFamily="18" charset="0"/>
                <a:cs typeface="Times New Roman" panose="02020603050405020304" pitchFamily="18" charset="0"/>
              </a:rPr>
              <a:t>. Supports standardization: Ensures consistency, especially in standardized tests.</a:t>
            </a:r>
          </a:p>
          <a:p>
            <a:pPr marL="0" indent="0" algn="just">
              <a:lnSpc>
                <a:spcPct val="150000"/>
              </a:lnSpc>
              <a:buNone/>
            </a:pPr>
            <a:r>
              <a:rPr lang="en-US" sz="2200" dirty="0">
                <a:latin typeface="Times New Roman" panose="02020603050405020304" pitchFamily="18" charset="0"/>
                <a:cs typeface="Times New Roman" panose="02020603050405020304" pitchFamily="18" charset="0"/>
              </a:rPr>
              <a:t>6. Aids in quality control: Helps review and adjust the test for balanced coverage and difficulty</a:t>
            </a:r>
            <a:r>
              <a:rPr lang="en-US" sz="2000" dirty="0">
                <a:latin typeface="Times New Roman" panose="02020603050405020304" pitchFamily="18" charset="0"/>
                <a:cs typeface="Times New Roman" panose="02020603050405020304" pitchFamily="18" charset="0"/>
              </a:rPr>
              <a:t>.</a:t>
            </a:r>
          </a:p>
          <a:p>
            <a:pPr marL="0" indent="0" algn="just">
              <a:lnSpc>
                <a:spcPct val="150000"/>
              </a:lnSpc>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3180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5021-F112-927E-CA8F-4FBA9D3FBE36}"/>
              </a:ext>
            </a:extLst>
          </p:cNvPr>
          <p:cNvSpPr>
            <a:spLocks noGrp="1"/>
          </p:cNvSpPr>
          <p:nvPr>
            <p:ph type="title"/>
          </p:nvPr>
        </p:nvSpPr>
        <p:spPr>
          <a:xfrm>
            <a:off x="139701" y="1131094"/>
            <a:ext cx="9004300" cy="994172"/>
          </a:xfrm>
          <a:solidFill>
            <a:schemeClr val="accent4">
              <a:lumMod val="60000"/>
              <a:lumOff val="40000"/>
            </a:schemeClr>
          </a:solidFill>
        </p:spPr>
        <p:txBody>
          <a:bodyPr>
            <a:normAutofit/>
          </a:bodyPr>
          <a:lstStyle/>
          <a:p>
            <a:pPr rtl="0"/>
            <a:r>
              <a:rPr lang="en-US" b="1" dirty="0">
                <a:solidFill>
                  <a:srgbClr val="FF0000"/>
                </a:solidFill>
                <a:latin typeface="Times New Roman" panose="02020603050405020304" pitchFamily="18" charset="0"/>
                <a:cs typeface="Times New Roman" panose="02020603050405020304" pitchFamily="18" charset="0"/>
              </a:rPr>
              <a:t>Blueprinting Construction</a:t>
            </a:r>
            <a:endParaRPr lang="en-SA"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129A5D2-D550-6D2A-53D3-26F805BBE4F3}"/>
              </a:ext>
            </a:extLst>
          </p:cNvPr>
          <p:cNvSpPr>
            <a:spLocks noGrp="1"/>
          </p:cNvSpPr>
          <p:nvPr>
            <p:ph idx="1"/>
          </p:nvPr>
        </p:nvSpPr>
        <p:spPr>
          <a:xfrm>
            <a:off x="139701" y="2125266"/>
            <a:ext cx="8754269" cy="3504010"/>
          </a:xfrm>
        </p:spPr>
        <p:txBody>
          <a:bodyPr>
            <a:normAutofit/>
          </a:bodyPr>
          <a:lstStyle/>
          <a:p>
            <a:pPr algn="just">
              <a:lnSpc>
                <a:spcPct val="150000"/>
              </a:lnSpc>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Without a test blueprint; The resulting tests will have </a:t>
            </a:r>
            <a:r>
              <a:rPr lang="en-US" sz="2200" b="1" dirty="0">
                <a:latin typeface="Times New Roman" panose="02020603050405020304" pitchFamily="18" charset="0"/>
                <a:cs typeface="Times New Roman" panose="02020603050405020304" pitchFamily="18" charset="0"/>
              </a:rPr>
              <a:t>a limited </a:t>
            </a:r>
            <a:r>
              <a:rPr lang="en-US" sz="2200" dirty="0">
                <a:latin typeface="Times New Roman" panose="02020603050405020304" pitchFamily="18" charset="0"/>
                <a:cs typeface="Times New Roman" panose="02020603050405020304" pitchFamily="18" charset="0"/>
              </a:rPr>
              <a:t>and</a:t>
            </a:r>
            <a:r>
              <a:rPr lang="en-US" sz="2200" b="1" dirty="0">
                <a:latin typeface="Times New Roman" panose="02020603050405020304" pitchFamily="18" charset="0"/>
                <a:cs typeface="Times New Roman" panose="02020603050405020304" pitchFamily="18" charset="0"/>
              </a:rPr>
              <a:t> biased sample of learning tasks.</a:t>
            </a:r>
          </a:p>
          <a:p>
            <a:pPr algn="just">
              <a:lnSpc>
                <a:spcPct val="150000"/>
              </a:lnSpc>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The completed test and blueprint may be reviewed by </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content experts</a:t>
            </a: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who can judge whether the test items adequately represent the specified content domain</a:t>
            </a:r>
            <a:r>
              <a:rPr lang="en-US" sz="2400" dirty="0">
                <a:latin typeface="Times New Roman" panose="02020603050405020304" pitchFamily="18" charset="0"/>
                <a:cs typeface="Times New Roman" panose="02020603050405020304" pitchFamily="18" charset="0"/>
              </a:rPr>
              <a:t>.</a:t>
            </a:r>
          </a:p>
          <a:p>
            <a:pPr marL="0" indent="0" algn="just">
              <a:lnSpc>
                <a:spcPct val="150000"/>
              </a:lnSpc>
              <a:buNone/>
            </a:pPr>
            <a:endParaRPr lang="en-US" sz="2400" b="1" dirty="0">
              <a:latin typeface="Times New Roman" panose="02020603050405020304" pitchFamily="18" charset="0"/>
              <a:cs typeface="Times New Roman" panose="02020603050405020304" pitchFamily="18" charset="0"/>
            </a:endParaRPr>
          </a:p>
          <a:p>
            <a:pPr marL="0" indent="0" algn="just">
              <a:lnSpc>
                <a:spcPct val="150000"/>
              </a:lnSpc>
              <a:buNone/>
            </a:pP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1651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01B736-5092-6044-6244-D9F294463E3D}"/>
              </a:ext>
            </a:extLst>
          </p:cNvPr>
          <p:cNvPicPr>
            <a:picLocks noChangeAspect="1"/>
          </p:cNvPicPr>
          <p:nvPr/>
        </p:nvPicPr>
        <p:blipFill>
          <a:blip r:embed="rId2"/>
          <a:stretch>
            <a:fillRect/>
          </a:stretch>
        </p:blipFill>
        <p:spPr>
          <a:xfrm>
            <a:off x="91017" y="68263"/>
            <a:ext cx="8961966" cy="6721475"/>
          </a:xfrm>
          <a:prstGeom prst="rect">
            <a:avLst/>
          </a:prstGeom>
          <a:noFill/>
        </p:spPr>
      </p:pic>
      <p:sp>
        <p:nvSpPr>
          <p:cNvPr id="4" name="Slide Number Placeholder 3" hidden="1">
            <a:extLst>
              <a:ext uri="{FF2B5EF4-FFF2-40B4-BE49-F238E27FC236}">
                <a16:creationId xmlns:a16="http://schemas.microsoft.com/office/drawing/2014/main" id="{63EB52AF-3677-6809-3DB7-3E73ABAE7A75}"/>
              </a:ext>
            </a:extLst>
          </p:cNvPr>
          <p:cNvSpPr>
            <a:spLocks noGrp="1"/>
          </p:cNvSpPr>
          <p:nvPr>
            <p:ph type="sldNum" sz="quarter" idx="12"/>
          </p:nvPr>
        </p:nvSpPr>
        <p:spPr/>
        <p:txBody>
          <a:bodyPr/>
          <a:lstStyle/>
          <a:p>
            <a:pPr>
              <a:spcAft>
                <a:spcPts val="600"/>
              </a:spcAft>
            </a:pPr>
            <a:fld id="{B6F15528-21DE-4FAA-801E-634DDDAF4B2B}" type="slidenum">
              <a:rPr lang="en-US" smtClean="0">
                <a:solidFill>
                  <a:prstClr val="black">
                    <a:tint val="75000"/>
                  </a:prstClr>
                </a:solidFill>
              </a:rPr>
              <a:pPr>
                <a:spcAft>
                  <a:spcPts val="600"/>
                </a:spcAft>
              </a:pPr>
              <a:t>44</a:t>
            </a:fld>
            <a:endParaRPr lang="en-US">
              <a:solidFill>
                <a:prstClr val="black">
                  <a:tint val="75000"/>
                </a:prstClr>
              </a:solidFill>
            </a:endParaRPr>
          </a:p>
        </p:txBody>
      </p:sp>
    </p:spTree>
    <p:extLst>
      <p:ext uri="{BB962C8B-B14F-4D97-AF65-F5344CB8AC3E}">
        <p14:creationId xmlns:p14="http://schemas.microsoft.com/office/powerpoint/2010/main" val="3178080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chemeClr val="tx2"/>
                </a:solidFill>
                <a:latin typeface="Calibri"/>
                <a:ea typeface="+mn-ea"/>
                <a:cs typeface="+mn-cs"/>
              </a:rPr>
              <a:t>Elements of a test blueprint</a:t>
            </a:r>
            <a:endParaRPr lang="ar-EG" b="1" dirty="0">
              <a:solidFill>
                <a:schemeClr val="tx2"/>
              </a:solidFill>
            </a:endParaRPr>
          </a:p>
        </p:txBody>
      </p:sp>
      <p:sp>
        <p:nvSpPr>
          <p:cNvPr id="3" name="Content Placeholder 2"/>
          <p:cNvSpPr>
            <a:spLocks noGrp="1"/>
          </p:cNvSpPr>
          <p:nvPr>
            <p:ph idx="1"/>
          </p:nvPr>
        </p:nvSpPr>
        <p:spPr>
          <a:xfrm>
            <a:off x="1618384" y="1524000"/>
            <a:ext cx="5915025" cy="3968355"/>
          </a:xfrm>
        </p:spPr>
        <p:txBody>
          <a:bodyPr>
            <a:normAutofit/>
          </a:bodyPr>
          <a:lstStyle/>
          <a:p>
            <a:pPr marL="0" indent="0">
              <a:buNone/>
            </a:pPr>
            <a:endParaRPr lang="en-US" sz="2400" dirty="0"/>
          </a:p>
          <a:p>
            <a:pPr>
              <a:buFont typeface="Wingdings" panose="05000000000000000000" pitchFamily="2" charset="2"/>
              <a:buChar char="Ø"/>
            </a:pPr>
            <a:r>
              <a:rPr lang="en-US" sz="2400" dirty="0"/>
              <a:t> The elements of a test blueprint include: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2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825"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Rectangle 4"/>
          <p:cNvSpPr/>
          <p:nvPr/>
        </p:nvSpPr>
        <p:spPr>
          <a:xfrm>
            <a:off x="1600200" y="3371850"/>
            <a:ext cx="1771650" cy="222885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List of the major topics or </a:t>
            </a:r>
            <a:r>
              <a:rPr kumimoji="0" lang="en-US" sz="1800" b="0" i="0" u="none" strike="noStrike" kern="1200" cap="none" spc="0" normalizeH="0" baseline="0" noProof="0" dirty="0">
                <a:ln>
                  <a:noFill/>
                </a:ln>
                <a:solidFill>
                  <a:srgbClr val="C00000"/>
                </a:solidFill>
                <a:effectLst/>
                <a:uLnTx/>
                <a:uFillTx/>
                <a:latin typeface="Calibri"/>
                <a:ea typeface="+mn-ea"/>
                <a:cs typeface="+mn-cs"/>
              </a:rPr>
              <a:t>instructional objectives </a:t>
            </a:r>
            <a:r>
              <a:rPr kumimoji="0" lang="en-US" sz="1800" b="0" i="0" u="none" strike="noStrike" kern="1200" cap="none" spc="0" normalizeH="0" baseline="0" noProof="0" dirty="0">
                <a:ln>
                  <a:noFill/>
                </a:ln>
                <a:solidFill>
                  <a:prstClr val="black"/>
                </a:solidFill>
                <a:effectLst/>
                <a:uLnTx/>
                <a:uFillTx/>
                <a:latin typeface="Calibri"/>
                <a:ea typeface="+mn-ea"/>
                <a:cs typeface="+mn-cs"/>
              </a:rPr>
              <a:t>that the test will cover.</a:t>
            </a:r>
          </a:p>
        </p:txBody>
      </p:sp>
      <p:sp>
        <p:nvSpPr>
          <p:cNvPr id="6" name="Rectangle 5"/>
          <p:cNvSpPr/>
          <p:nvPr/>
        </p:nvSpPr>
        <p:spPr>
          <a:xfrm>
            <a:off x="3600450" y="3371850"/>
            <a:ext cx="1714500" cy="22288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The </a:t>
            </a:r>
            <a:r>
              <a:rPr kumimoji="0" lang="en-US" sz="2100" b="0" i="0" u="none" strike="noStrike" kern="1200" cap="none" spc="0" normalizeH="0" baseline="0" noProof="0" dirty="0">
                <a:ln>
                  <a:noFill/>
                </a:ln>
                <a:solidFill>
                  <a:srgbClr val="C00000"/>
                </a:solidFill>
                <a:effectLst/>
                <a:uLnTx/>
                <a:uFillTx/>
                <a:latin typeface="Calibri"/>
                <a:ea typeface="+mn-ea"/>
                <a:cs typeface="+mn-cs"/>
              </a:rPr>
              <a:t>level of complexity </a:t>
            </a:r>
            <a:r>
              <a:rPr kumimoji="0" lang="en-US" sz="2100" b="0" i="0" u="none" strike="noStrike" kern="1200" cap="none" spc="0" normalizeH="0" baseline="0" noProof="0" dirty="0">
                <a:ln>
                  <a:noFill/>
                </a:ln>
                <a:solidFill>
                  <a:prstClr val="black"/>
                </a:solidFill>
                <a:effectLst/>
                <a:uLnTx/>
                <a:uFillTx/>
                <a:latin typeface="Calibri"/>
                <a:ea typeface="+mn-ea"/>
                <a:cs typeface="+mn-cs"/>
              </a:rPr>
              <a:t>of the task to be assessed.</a:t>
            </a:r>
          </a:p>
        </p:txBody>
      </p:sp>
      <p:sp>
        <p:nvSpPr>
          <p:cNvPr id="7" name="Rectangle 6"/>
          <p:cNvSpPr/>
          <p:nvPr/>
        </p:nvSpPr>
        <p:spPr>
          <a:xfrm>
            <a:off x="5600700" y="3371850"/>
            <a:ext cx="1885950" cy="2228850"/>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emphasis each topic will have, indicated by </a:t>
            </a:r>
            <a:r>
              <a:rPr kumimoji="0" lang="en-US" sz="1800" b="0" i="0" u="none" strike="noStrike" kern="1200" cap="none" spc="0" normalizeH="0" baseline="0" noProof="0" dirty="0">
                <a:ln>
                  <a:noFill/>
                </a:ln>
                <a:solidFill>
                  <a:srgbClr val="C00000"/>
                </a:solidFill>
                <a:effectLst/>
                <a:uLnTx/>
                <a:uFillTx/>
                <a:latin typeface="Calibri"/>
                <a:ea typeface="+mn-ea"/>
                <a:cs typeface="+mn-cs"/>
              </a:rPr>
              <a:t>number or percentage of items or points</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8" name="Down Arrow 7"/>
          <p:cNvSpPr/>
          <p:nvPr/>
        </p:nvSpPr>
        <p:spPr>
          <a:xfrm>
            <a:off x="4337480" y="2677401"/>
            <a:ext cx="363474" cy="694449"/>
          </a:xfrm>
          <a:prstGeom prst="downArrow">
            <a:avLst/>
          </a:prstGeom>
        </p:spPr>
        <p:style>
          <a:lnRef idx="1">
            <a:schemeClr val="dk1"/>
          </a:lnRef>
          <a:fillRef idx="2">
            <a:schemeClr val="dk1"/>
          </a:fillRef>
          <a:effectRef idx="1">
            <a:schemeClr val="dk1"/>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135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9" name="Down Arrow 8"/>
          <p:cNvSpPr/>
          <p:nvPr/>
        </p:nvSpPr>
        <p:spPr>
          <a:xfrm>
            <a:off x="2465178" y="2677401"/>
            <a:ext cx="363474" cy="733806"/>
          </a:xfrm>
          <a:prstGeom prst="downArrow">
            <a:avLst/>
          </a:prstGeom>
        </p:spPr>
        <p:style>
          <a:lnRef idx="1">
            <a:schemeClr val="dk1"/>
          </a:lnRef>
          <a:fillRef idx="2">
            <a:schemeClr val="dk1"/>
          </a:fillRef>
          <a:effectRef idx="1">
            <a:schemeClr val="dk1"/>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135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Down Arrow 9"/>
          <p:cNvSpPr/>
          <p:nvPr/>
        </p:nvSpPr>
        <p:spPr>
          <a:xfrm>
            <a:off x="6172200" y="2677401"/>
            <a:ext cx="363474" cy="694449"/>
          </a:xfrm>
          <a:prstGeom prst="downArrow">
            <a:avLst/>
          </a:prstGeom>
        </p:spPr>
        <p:style>
          <a:lnRef idx="1">
            <a:schemeClr val="dk1"/>
          </a:lnRef>
          <a:fillRef idx="2">
            <a:schemeClr val="dk1"/>
          </a:fillRef>
          <a:effectRef idx="1">
            <a:schemeClr val="dk1"/>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135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418373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061" y="971550"/>
            <a:ext cx="5829300" cy="1207008"/>
          </a:xfrm>
        </p:spPr>
        <p:txBody>
          <a:bodyPr/>
          <a:lstStyle/>
          <a:p>
            <a:r>
              <a:rPr lang="en-US" b="1" dirty="0"/>
              <a:t>TEST BLUEPRINT</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900" y="2057400"/>
            <a:ext cx="5257800" cy="3943350"/>
          </a:xfr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2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825"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1250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5021-F112-927E-CA8F-4FBA9D3FBE36}"/>
              </a:ext>
            </a:extLst>
          </p:cNvPr>
          <p:cNvSpPr>
            <a:spLocks noGrp="1"/>
          </p:cNvSpPr>
          <p:nvPr>
            <p:ph type="title"/>
          </p:nvPr>
        </p:nvSpPr>
        <p:spPr>
          <a:xfrm>
            <a:off x="139699" y="304800"/>
            <a:ext cx="8775700" cy="620315"/>
          </a:xfrm>
          <a:solidFill>
            <a:schemeClr val="accent4">
              <a:lumMod val="60000"/>
              <a:lumOff val="40000"/>
            </a:schemeClr>
          </a:solidFill>
        </p:spPr>
        <p:txBody>
          <a:bodyPr>
            <a:normAutofit/>
          </a:bodyPr>
          <a:lstStyle/>
          <a:p>
            <a:pPr rtl="0"/>
            <a:r>
              <a:rPr lang="en-US" sz="3200" b="1" dirty="0">
                <a:solidFill>
                  <a:srgbClr val="FF0000"/>
                </a:solidFill>
                <a:latin typeface="Times New Roman" panose="02020603050405020304" pitchFamily="18" charset="0"/>
                <a:cs typeface="Times New Roman" panose="02020603050405020304" pitchFamily="18" charset="0"/>
              </a:rPr>
              <a:t>Blueprinting Construction, cont. </a:t>
            </a:r>
            <a:endParaRPr lang="en-SA"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129A5D2-D550-6D2A-53D3-26F805BBE4F3}"/>
              </a:ext>
            </a:extLst>
          </p:cNvPr>
          <p:cNvSpPr>
            <a:spLocks noGrp="1"/>
          </p:cNvSpPr>
          <p:nvPr>
            <p:ph idx="1"/>
          </p:nvPr>
        </p:nvSpPr>
        <p:spPr>
          <a:xfrm>
            <a:off x="184150" y="1143000"/>
            <a:ext cx="8775700" cy="4857751"/>
          </a:xfrm>
        </p:spPr>
        <p:txBody>
          <a:bodyPr>
            <a:normAutofit fontScale="92500" lnSpcReduction="20000"/>
          </a:bodyPr>
          <a:lstStyle/>
          <a:p>
            <a:pPr marL="0" indent="0" algn="just">
              <a:lnSpc>
                <a:spcPct val="150000"/>
              </a:lnSpc>
              <a:buNone/>
            </a:pPr>
            <a:r>
              <a:rPr lang="en-US" sz="2400" b="1" dirty="0">
                <a:solidFill>
                  <a:srgbClr val="C00000"/>
                </a:solidFill>
                <a:latin typeface="Times New Roman" panose="02020603050405020304" pitchFamily="18" charset="0"/>
                <a:cs typeface="Times New Roman" panose="02020603050405020304" pitchFamily="18" charset="0"/>
              </a:rPr>
              <a:t>Step 1: Define the blueprinting purpose and scope: </a:t>
            </a:r>
          </a:p>
          <a:p>
            <a:pPr marL="0" indent="0" algn="just">
              <a:lnSpc>
                <a:spcPct val="150000"/>
              </a:lnSpc>
              <a:buNone/>
            </a:pPr>
            <a:r>
              <a:rPr lang="en-US" sz="2400" dirty="0">
                <a:latin typeface="Times New Roman" panose="02020603050405020304" pitchFamily="18" charset="0"/>
                <a:cs typeface="Times New Roman" panose="02020603050405020304" pitchFamily="18" charset="0"/>
              </a:rPr>
              <a:t>The first step in any blueprinting construction is </a:t>
            </a:r>
            <a:r>
              <a:rPr lang="en-US" sz="2400" b="1" dirty="0">
                <a:solidFill>
                  <a:srgbClr val="C00000"/>
                </a:solidFill>
                <a:latin typeface="Times New Roman" panose="02020603050405020304" pitchFamily="18" charset="0"/>
                <a:cs typeface="Times New Roman" panose="02020603050405020304" pitchFamily="18" charset="0"/>
              </a:rPr>
              <a:t>to identify its purpose and scope. </a:t>
            </a:r>
          </a:p>
          <a:p>
            <a:pPr marL="0" indent="0" algn="just">
              <a:lnSpc>
                <a:spcPct val="150000"/>
              </a:lnSpc>
              <a:buNone/>
            </a:pPr>
            <a:r>
              <a:rPr lang="en-US" sz="2400" b="1" u="sng" dirty="0">
                <a:latin typeface="Times New Roman" panose="02020603050405020304" pitchFamily="18" charset="0"/>
                <a:cs typeface="Times New Roman" panose="02020603050405020304" pitchFamily="18" charset="0"/>
              </a:rPr>
              <a:t>The following questions should be addressed during this initial step:</a:t>
            </a:r>
          </a:p>
          <a:p>
            <a:pPr marL="0" indent="0" algn="just">
              <a:lnSpc>
                <a:spcPct val="150000"/>
              </a:lnSpc>
              <a:buNone/>
            </a:pPr>
            <a:r>
              <a:rPr lang="en-US" sz="2400" dirty="0">
                <a:latin typeface="Times New Roman" panose="02020603050405020304" pitchFamily="18" charset="0"/>
                <a:cs typeface="Times New Roman" panose="02020603050405020304" pitchFamily="18" charset="0"/>
              </a:rPr>
              <a:t>a. Which semester or phase of study the blueprint is prepared for?</a:t>
            </a:r>
          </a:p>
          <a:p>
            <a:pPr marL="0" indent="0" algn="just">
              <a:lnSpc>
                <a:spcPct val="150000"/>
              </a:lnSpc>
              <a:buNone/>
            </a:pPr>
            <a:r>
              <a:rPr lang="en-US" sz="2400" dirty="0">
                <a:latin typeface="Times New Roman" panose="02020603050405020304" pitchFamily="18" charset="0"/>
                <a:cs typeface="Times New Roman" panose="02020603050405020304" pitchFamily="18" charset="0"/>
              </a:rPr>
              <a:t>b. How many academic session the blueprint is prepared for?</a:t>
            </a:r>
          </a:p>
          <a:p>
            <a:pPr marL="0" indent="0" algn="just">
              <a:lnSpc>
                <a:spcPct val="150000"/>
              </a:lnSpc>
              <a:buNone/>
            </a:pPr>
            <a:r>
              <a:rPr lang="en-US" sz="2400" dirty="0">
                <a:latin typeface="Times New Roman" panose="02020603050405020304" pitchFamily="18" charset="0"/>
                <a:cs typeface="Times New Roman" panose="02020603050405020304" pitchFamily="18" charset="0"/>
              </a:rPr>
              <a:t>c. Which courses are involved?</a:t>
            </a:r>
          </a:p>
          <a:p>
            <a:pPr marL="0" indent="0" algn="just">
              <a:lnSpc>
                <a:spcPct val="150000"/>
              </a:lnSpc>
              <a:buNone/>
            </a:pPr>
            <a:r>
              <a:rPr lang="en-US" sz="2400" dirty="0">
                <a:latin typeface="Times New Roman" panose="02020603050405020304" pitchFamily="18" charset="0"/>
                <a:cs typeface="Times New Roman" panose="02020603050405020304" pitchFamily="18" charset="0"/>
              </a:rPr>
              <a:t>d. What is the assessment tools involved?</a:t>
            </a:r>
          </a:p>
          <a:p>
            <a:pPr marL="0" indent="0" algn="just">
              <a:lnSpc>
                <a:spcPct val="150000"/>
              </a:lnSpc>
              <a:buNone/>
            </a:pPr>
            <a:r>
              <a:rPr lang="en-US" sz="2400" dirty="0">
                <a:latin typeface="Times New Roman" panose="02020603050405020304" pitchFamily="18" charset="0"/>
                <a:cs typeface="Times New Roman" panose="02020603050405020304" pitchFamily="18" charset="0"/>
              </a:rPr>
              <a:t>e. How many questions for each assessment tool?</a:t>
            </a:r>
          </a:p>
        </p:txBody>
      </p:sp>
    </p:spTree>
    <p:extLst>
      <p:ext uri="{BB962C8B-B14F-4D97-AF65-F5344CB8AC3E}">
        <p14:creationId xmlns:p14="http://schemas.microsoft.com/office/powerpoint/2010/main" val="3180440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medical report&#10;&#10;Description automatically generated">
            <a:extLst>
              <a:ext uri="{FF2B5EF4-FFF2-40B4-BE49-F238E27FC236}">
                <a16:creationId xmlns:a16="http://schemas.microsoft.com/office/drawing/2014/main" id="{566464C3-D297-676A-8405-636CD673AB3B}"/>
              </a:ext>
            </a:extLst>
          </p:cNvPr>
          <p:cNvPicPr>
            <a:picLocks noGrp="1" noChangeAspect="1"/>
          </p:cNvPicPr>
          <p:nvPr>
            <p:ph idx="1"/>
          </p:nvPr>
        </p:nvPicPr>
        <p:blipFill>
          <a:blip r:embed="rId2"/>
          <a:stretch>
            <a:fillRect/>
          </a:stretch>
        </p:blipFill>
        <p:spPr>
          <a:xfrm>
            <a:off x="91017" y="68263"/>
            <a:ext cx="8961966" cy="6721475"/>
          </a:xfrm>
          <a:prstGeom prst="rect">
            <a:avLst/>
          </a:prstGeom>
          <a:noFill/>
        </p:spPr>
      </p:pic>
      <p:sp>
        <p:nvSpPr>
          <p:cNvPr id="4" name="Slide Number Placeholder 3" hidden="1">
            <a:extLst>
              <a:ext uri="{FF2B5EF4-FFF2-40B4-BE49-F238E27FC236}">
                <a16:creationId xmlns:a16="http://schemas.microsoft.com/office/drawing/2014/main" id="{763401AB-11AE-87D2-68F0-315B5C57EE72}"/>
              </a:ext>
            </a:extLst>
          </p:cNvPr>
          <p:cNvSpPr>
            <a:spLocks noGrp="1"/>
          </p:cNvSpPr>
          <p:nvPr>
            <p:ph type="sldNum" sz="quarter" idx="12"/>
          </p:nvPr>
        </p:nvSpPr>
        <p:spPr/>
        <p:txBody>
          <a:bodyPr/>
          <a:lstStyle/>
          <a:p>
            <a:pPr>
              <a:spcAft>
                <a:spcPts val="600"/>
              </a:spcAft>
            </a:pPr>
            <a:fld id="{B6F15528-21DE-4FAA-801E-634DDDAF4B2B}" type="slidenum">
              <a:rPr lang="en-US" smtClean="0">
                <a:solidFill>
                  <a:prstClr val="black">
                    <a:tint val="75000"/>
                  </a:prstClr>
                </a:solidFill>
              </a:rPr>
              <a:pPr>
                <a:spcAft>
                  <a:spcPts val="600"/>
                </a:spcAft>
              </a:pPr>
              <a:t>48</a:t>
            </a:fld>
            <a:endParaRPr lang="en-US">
              <a:solidFill>
                <a:prstClr val="black">
                  <a:tint val="75000"/>
                </a:prstClr>
              </a:solidFill>
            </a:endParaRPr>
          </a:p>
        </p:txBody>
      </p:sp>
    </p:spTree>
    <p:extLst>
      <p:ext uri="{BB962C8B-B14F-4D97-AF65-F5344CB8AC3E}">
        <p14:creationId xmlns:p14="http://schemas.microsoft.com/office/powerpoint/2010/main" val="3000603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5021-F112-927E-CA8F-4FBA9D3FBE36}"/>
              </a:ext>
            </a:extLst>
          </p:cNvPr>
          <p:cNvSpPr>
            <a:spLocks noGrp="1"/>
          </p:cNvSpPr>
          <p:nvPr>
            <p:ph type="title"/>
          </p:nvPr>
        </p:nvSpPr>
        <p:spPr>
          <a:xfrm>
            <a:off x="139700" y="228600"/>
            <a:ext cx="8623300" cy="685800"/>
          </a:xfrm>
          <a:solidFill>
            <a:schemeClr val="accent4">
              <a:lumMod val="60000"/>
              <a:lumOff val="40000"/>
            </a:schemeClr>
          </a:solidFill>
        </p:spPr>
        <p:txBody>
          <a:bodyPr>
            <a:normAutofit/>
          </a:bodyPr>
          <a:lstStyle/>
          <a:p>
            <a:pPr rtl="0"/>
            <a:r>
              <a:rPr lang="en-US" b="1" dirty="0">
                <a:solidFill>
                  <a:srgbClr val="FF0000"/>
                </a:solidFill>
                <a:latin typeface="Times New Roman" panose="02020603050405020304" pitchFamily="18" charset="0"/>
                <a:cs typeface="Times New Roman" panose="02020603050405020304" pitchFamily="18" charset="0"/>
              </a:rPr>
              <a:t>Blueprinting Construction, Cont. </a:t>
            </a:r>
            <a:endParaRPr lang="en-SA"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129A5D2-D550-6D2A-53D3-26F805BBE4F3}"/>
              </a:ext>
            </a:extLst>
          </p:cNvPr>
          <p:cNvSpPr>
            <a:spLocks noGrp="1"/>
          </p:cNvSpPr>
          <p:nvPr>
            <p:ph idx="1"/>
          </p:nvPr>
        </p:nvSpPr>
        <p:spPr>
          <a:xfrm>
            <a:off x="139700" y="1066800"/>
            <a:ext cx="8764985" cy="3771901"/>
          </a:xfrm>
        </p:spPr>
        <p:txBody>
          <a:bodyPr>
            <a:normAutofit/>
          </a:bodyPr>
          <a:lstStyle/>
          <a:p>
            <a:pPr marL="0" indent="0" algn="just">
              <a:lnSpc>
                <a:spcPct val="150000"/>
              </a:lnSpc>
              <a:buNone/>
            </a:pPr>
            <a:r>
              <a:rPr lang="en-US" sz="2400" b="1" dirty="0">
                <a:solidFill>
                  <a:srgbClr val="C00000"/>
                </a:solidFill>
                <a:latin typeface="Times New Roman" panose="02020603050405020304" pitchFamily="18" charset="0"/>
                <a:cs typeface="Times New Roman" panose="02020603050405020304" pitchFamily="18" charset="0"/>
              </a:rPr>
              <a:t>Step 2: Tabulate curricular content</a:t>
            </a:r>
          </a:p>
          <a:p>
            <a:pPr algn="just" rtl="0">
              <a:lnSpc>
                <a:spcPct val="150000"/>
              </a:lnSpc>
            </a:pPr>
            <a:r>
              <a:rPr lang="en-US" sz="2200" dirty="0">
                <a:latin typeface="Times New Roman" panose="02020603050405020304" pitchFamily="18" charset="0"/>
                <a:cs typeface="Times New Roman" panose="02020603050405020304" pitchFamily="18" charset="0"/>
              </a:rPr>
              <a:t>The curricular content can be listed in many ways according to curricular setting. </a:t>
            </a:r>
          </a:p>
          <a:p>
            <a:pPr algn="just" rtl="0">
              <a:lnSpc>
                <a:spcPct val="150000"/>
              </a:lnSpc>
            </a:pPr>
            <a:r>
              <a:rPr lang="en-US" sz="2200" dirty="0">
                <a:latin typeface="Times New Roman" panose="02020603050405020304" pitchFamily="18" charset="0"/>
                <a:cs typeface="Times New Roman" panose="02020603050405020304" pitchFamily="18" charset="0"/>
              </a:rPr>
              <a:t>It can be listed according to </a:t>
            </a:r>
            <a:r>
              <a:rPr lang="en-US" sz="2200" i="1" u="sng" dirty="0">
                <a:solidFill>
                  <a:schemeClr val="tx2"/>
                </a:solidFill>
                <a:latin typeface="Times New Roman" panose="02020603050405020304" pitchFamily="18" charset="0"/>
                <a:cs typeface="Times New Roman" panose="02020603050405020304" pitchFamily="18" charset="0"/>
              </a:rPr>
              <a:t>course learning outcomes, clinical presentations, topics </a:t>
            </a:r>
            <a:r>
              <a:rPr lang="en-US" sz="2200" dirty="0">
                <a:latin typeface="Times New Roman" panose="02020603050405020304" pitchFamily="18" charset="0"/>
                <a:cs typeface="Times New Roman" panose="02020603050405020304" pitchFamily="18" charset="0"/>
              </a:rPr>
              <a:t>(lectures, practical session) and many more</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38340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3500"/>
            <a:ext cx="8153400" cy="4525963"/>
          </a:xfrm>
        </p:spPr>
        <p:txBody>
          <a:bodyPr>
            <a:normAutofit/>
          </a:bodyPr>
          <a:lstStyle/>
          <a:p>
            <a:pPr marL="0" lvl="0" indent="0">
              <a:buNone/>
            </a:pPr>
            <a:r>
              <a:rPr lang="en-US" sz="2800" dirty="0">
                <a:solidFill>
                  <a:prstClr val="black"/>
                </a:solidFill>
                <a:latin typeface="Times New Roman" panose="02020603050405020304" pitchFamily="18" charset="0"/>
                <a:cs typeface="Times New Roman" panose="02020603050405020304" pitchFamily="18" charset="0"/>
              </a:rPr>
              <a:t>10. Types of test </a:t>
            </a:r>
          </a:p>
          <a:p>
            <a:pPr marL="0" lvl="0" indent="0">
              <a:buNone/>
            </a:pPr>
            <a:r>
              <a:rPr lang="en-US" sz="2800" dirty="0">
                <a:solidFill>
                  <a:prstClr val="black"/>
                </a:solidFill>
                <a:latin typeface="Times New Roman" panose="02020603050405020304" pitchFamily="18" charset="0"/>
                <a:cs typeface="Times New Roman" panose="02020603050405020304" pitchFamily="18" charset="0"/>
              </a:rPr>
              <a:t>11. Objectively and subjectively scored items</a:t>
            </a:r>
          </a:p>
          <a:p>
            <a:pPr marL="0" lvl="0" indent="0">
              <a:buNone/>
            </a:pPr>
            <a:r>
              <a:rPr lang="en-US" sz="2800" dirty="0">
                <a:solidFill>
                  <a:prstClr val="black"/>
                </a:solidFill>
                <a:latin typeface="Times New Roman" panose="02020603050405020304" pitchFamily="18" charset="0"/>
                <a:cs typeface="Times New Roman" panose="02020603050405020304" pitchFamily="18" charset="0"/>
              </a:rPr>
              <a:t>12. Selected response and constructed response                 items</a:t>
            </a:r>
          </a:p>
          <a:p>
            <a:pPr marL="0" indent="0">
              <a:buNone/>
            </a:pPr>
            <a:r>
              <a:rPr lang="en-US" sz="2800" dirty="0">
                <a:latin typeface="Times New Roman" panose="02020603050405020304" pitchFamily="18" charset="0"/>
                <a:cs typeface="Times New Roman" panose="02020603050405020304" pitchFamily="18" charset="0"/>
              </a:rPr>
              <a:t>13. Scoring System</a:t>
            </a:r>
          </a:p>
          <a:p>
            <a:pPr marL="0" indent="0">
              <a:buNone/>
            </a:pPr>
            <a:r>
              <a:rPr lang="en-US" sz="2800" dirty="0">
                <a:latin typeface="Times New Roman" panose="02020603050405020304" pitchFamily="18" charset="0"/>
                <a:cs typeface="Times New Roman" panose="02020603050405020304" pitchFamily="18" charset="0"/>
              </a:rPr>
              <a:t>14. Test blueprint</a:t>
            </a:r>
          </a:p>
          <a:p>
            <a:pPr marL="0" indent="0">
              <a:buNone/>
            </a:pPr>
            <a:r>
              <a:rPr lang="en-US" sz="2800" dirty="0">
                <a:solidFill>
                  <a:prstClr val="black"/>
                </a:solidFill>
                <a:latin typeface="Times New Roman" panose="02020603050405020304" pitchFamily="18" charset="0"/>
                <a:cs typeface="Times New Roman" panose="02020603050405020304" pitchFamily="18" charset="0"/>
              </a:rPr>
              <a:t>15. Test anxiety and how to overcome.</a:t>
            </a:r>
            <a:endParaRPr lang="en-US" sz="2800" dirty="0">
              <a:latin typeface="Times New Roman" panose="02020603050405020304" pitchFamily="18" charset="0"/>
              <a:cs typeface="Times New Roman" panose="02020603050405020304" pitchFamily="18" charset="0"/>
            </a:endParaRPr>
          </a:p>
          <a:p>
            <a:pPr marL="0" lvl="0" indent="0">
              <a:buNone/>
            </a:pPr>
            <a:r>
              <a:rPr lang="en-US" sz="2800" dirty="0">
                <a:solidFill>
                  <a:prstClr val="black"/>
                </a:solidFill>
                <a:latin typeface="Times New Roman" panose="02020603050405020304" pitchFamily="18" charset="0"/>
                <a:cs typeface="Times New Roman" panose="02020603050405020304" pitchFamily="18" charset="0"/>
              </a:rPr>
              <a:t>16. Test taking skills</a:t>
            </a:r>
          </a:p>
          <a:p>
            <a:pPr marL="0" lvl="0" indent="0">
              <a:buNone/>
            </a:pPr>
            <a:r>
              <a:rPr lang="en-US" sz="2800" dirty="0">
                <a:solidFill>
                  <a:prstClr val="black"/>
                </a:solidFill>
                <a:latin typeface="Times New Roman" panose="02020603050405020304" pitchFamily="18" charset="0"/>
                <a:cs typeface="Times New Roman" panose="02020603050405020304" pitchFamily="18" charset="0"/>
              </a:rPr>
              <a:t>17.Using technology in classroom testing</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04800"/>
            <a:ext cx="2895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91FA0156-5DE0-2726-73B0-5C27EC91C3A4}"/>
              </a:ext>
            </a:extLst>
          </p:cNvPr>
          <p:cNvSpPr txBox="1"/>
          <p:nvPr/>
        </p:nvSpPr>
        <p:spPr>
          <a:xfrm>
            <a:off x="533400" y="547171"/>
            <a:ext cx="4581426" cy="584775"/>
          </a:xfrm>
          <a:prstGeom prst="rect">
            <a:avLst/>
          </a:prstGeom>
          <a:noFill/>
        </p:spPr>
        <p:txBody>
          <a:bodyPr wrap="square">
            <a:spAutoFit/>
          </a:bodyPr>
          <a:lstStyle/>
          <a:p>
            <a:r>
              <a:rPr lang="en-US" sz="3200" b="1" dirty="0">
                <a:solidFill>
                  <a:srgbClr val="FF0000"/>
                </a:solidFill>
                <a:latin typeface="Microsoft Sans Serif" pitchFamily="34" charset="0"/>
                <a:cs typeface="Microsoft Sans Serif" pitchFamily="34" charset="0"/>
              </a:rPr>
              <a:t>Outlines …cont.</a:t>
            </a:r>
            <a:endParaRPr lang="en-US" sz="3200" dirty="0">
              <a:solidFill>
                <a:srgbClr val="FF0000"/>
              </a:solidFill>
            </a:endParaRPr>
          </a:p>
        </p:txBody>
      </p:sp>
    </p:spTree>
    <p:extLst>
      <p:ext uri="{BB962C8B-B14F-4D97-AF65-F5344CB8AC3E}">
        <p14:creationId xmlns:p14="http://schemas.microsoft.com/office/powerpoint/2010/main" val="2437951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a:extLst>
              <a:ext uri="{FF2B5EF4-FFF2-40B4-BE49-F238E27FC236}">
                <a16:creationId xmlns:a16="http://schemas.microsoft.com/office/drawing/2014/main" id="{666D800E-71BA-AAE3-E99E-F31BFD064305}"/>
              </a:ext>
            </a:extLst>
          </p:cNvPr>
          <p:cNvSpPr/>
          <p:nvPr/>
        </p:nvSpPr>
        <p:spPr>
          <a:xfrm>
            <a:off x="4928191" y="5219257"/>
            <a:ext cx="311003" cy="224619"/>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defTabSz="685800"/>
            <a:endParaRPr lang="en-SA" sz="1350"/>
          </a:p>
        </p:txBody>
      </p:sp>
      <p:pic>
        <p:nvPicPr>
          <p:cNvPr id="5" name="Content Placeholder 4" descr="Graphical user interface, application, table, Excel&#10;&#10;Description automatically generated">
            <a:extLst>
              <a:ext uri="{FF2B5EF4-FFF2-40B4-BE49-F238E27FC236}">
                <a16:creationId xmlns:a16="http://schemas.microsoft.com/office/drawing/2014/main" id="{D2407B8B-4BC4-8E9C-6B52-EFD31C2444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143000"/>
            <a:ext cx="8785623" cy="5486399"/>
          </a:xfrm>
        </p:spPr>
      </p:pic>
      <p:sp>
        <p:nvSpPr>
          <p:cNvPr id="7" name="TextBox 6">
            <a:extLst>
              <a:ext uri="{FF2B5EF4-FFF2-40B4-BE49-F238E27FC236}">
                <a16:creationId xmlns:a16="http://schemas.microsoft.com/office/drawing/2014/main" id="{87EFEC01-E430-29BD-980E-BE6FC5D0F953}"/>
              </a:ext>
            </a:extLst>
          </p:cNvPr>
          <p:cNvSpPr txBox="1"/>
          <p:nvPr/>
        </p:nvSpPr>
        <p:spPr>
          <a:xfrm>
            <a:off x="0" y="228600"/>
            <a:ext cx="9015413" cy="830997"/>
          </a:xfrm>
          <a:prstGeom prst="rect">
            <a:avLst/>
          </a:prstGeom>
          <a:noFill/>
        </p:spPr>
        <p:txBody>
          <a:bodyPr wrap="square">
            <a:spAutoFit/>
          </a:bodyPr>
          <a:lstStyle/>
          <a:p>
            <a:pPr rtl="0"/>
            <a:r>
              <a:rPr lang="en-US" sz="2400" b="1" dirty="0">
                <a:solidFill>
                  <a:srgbClr val="C00000"/>
                </a:solidFill>
                <a:latin typeface="Times New Roman" panose="02020603050405020304" pitchFamily="18" charset="0"/>
                <a:cs typeface="Times New Roman" panose="02020603050405020304" pitchFamily="18" charset="0"/>
              </a:rPr>
              <a:t>Example: Blueprint for  (microbiology, immunology and pathology) course.</a:t>
            </a:r>
          </a:p>
        </p:txBody>
      </p:sp>
    </p:spTree>
    <p:extLst>
      <p:ext uri="{BB962C8B-B14F-4D97-AF65-F5344CB8AC3E}">
        <p14:creationId xmlns:p14="http://schemas.microsoft.com/office/powerpoint/2010/main" val="3256923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a:extLst>
              <a:ext uri="{FF2B5EF4-FFF2-40B4-BE49-F238E27FC236}">
                <a16:creationId xmlns:a16="http://schemas.microsoft.com/office/drawing/2014/main" id="{666D800E-71BA-AAE3-E99E-F31BFD064305}"/>
              </a:ext>
            </a:extLst>
          </p:cNvPr>
          <p:cNvSpPr/>
          <p:nvPr/>
        </p:nvSpPr>
        <p:spPr>
          <a:xfrm>
            <a:off x="4928191" y="5219257"/>
            <a:ext cx="311003" cy="224619"/>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defTabSz="685800"/>
            <a:endParaRPr lang="en-SA" sz="1350"/>
          </a:p>
        </p:txBody>
      </p:sp>
      <p:pic>
        <p:nvPicPr>
          <p:cNvPr id="9" name="Content Placeholder 8" descr="Graphical user interface, application, table, Excel&#10;&#10;Description automatically generated">
            <a:extLst>
              <a:ext uri="{FF2B5EF4-FFF2-40B4-BE49-F238E27FC236}">
                <a16:creationId xmlns:a16="http://schemas.microsoft.com/office/drawing/2014/main" id="{E19C7D21-F2A6-03E3-E535-5378F4A9BF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19624"/>
            <a:ext cx="9015412" cy="5809776"/>
          </a:xfrm>
        </p:spPr>
      </p:pic>
      <p:sp>
        <p:nvSpPr>
          <p:cNvPr id="5" name="TextBox 4">
            <a:extLst>
              <a:ext uri="{FF2B5EF4-FFF2-40B4-BE49-F238E27FC236}">
                <a16:creationId xmlns:a16="http://schemas.microsoft.com/office/drawing/2014/main" id="{87EFEC01-E430-29BD-980E-BE6FC5D0F953}"/>
              </a:ext>
            </a:extLst>
          </p:cNvPr>
          <p:cNvSpPr txBox="1"/>
          <p:nvPr/>
        </p:nvSpPr>
        <p:spPr>
          <a:xfrm>
            <a:off x="0" y="0"/>
            <a:ext cx="9015413" cy="830997"/>
          </a:xfrm>
          <a:prstGeom prst="rect">
            <a:avLst/>
          </a:prstGeom>
          <a:noFill/>
        </p:spPr>
        <p:txBody>
          <a:bodyPr wrap="square">
            <a:spAutoFit/>
          </a:bodyPr>
          <a:lstStyle/>
          <a:p>
            <a:pPr rtl="0"/>
            <a:r>
              <a:rPr lang="en-US" sz="2400" b="1" dirty="0">
                <a:solidFill>
                  <a:srgbClr val="C00000"/>
                </a:solidFill>
                <a:latin typeface="Times New Roman" panose="02020603050405020304" pitchFamily="18" charset="0"/>
                <a:cs typeface="Times New Roman" panose="02020603050405020304" pitchFamily="18" charset="0"/>
              </a:rPr>
              <a:t>Example: Blueprint for  (microbiology, immunology and pathology) course, cont.</a:t>
            </a:r>
          </a:p>
        </p:txBody>
      </p:sp>
    </p:spTree>
    <p:extLst>
      <p:ext uri="{BB962C8B-B14F-4D97-AF65-F5344CB8AC3E}">
        <p14:creationId xmlns:p14="http://schemas.microsoft.com/office/powerpoint/2010/main" val="21041987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5021-F112-927E-CA8F-4FBA9D3FBE36}"/>
              </a:ext>
            </a:extLst>
          </p:cNvPr>
          <p:cNvSpPr>
            <a:spLocks noGrp="1"/>
          </p:cNvSpPr>
          <p:nvPr>
            <p:ph type="title"/>
          </p:nvPr>
        </p:nvSpPr>
        <p:spPr>
          <a:xfrm>
            <a:off x="17060" y="13648"/>
            <a:ext cx="9126940" cy="690563"/>
          </a:xfrm>
          <a:solidFill>
            <a:schemeClr val="accent4">
              <a:lumMod val="60000"/>
              <a:lumOff val="40000"/>
            </a:schemeClr>
          </a:solidFill>
        </p:spPr>
        <p:txBody>
          <a:bodyPr>
            <a:normAutofit/>
          </a:bodyPr>
          <a:lstStyle/>
          <a:p>
            <a:pPr rtl="0"/>
            <a:r>
              <a:rPr lang="en-US" b="1" dirty="0">
                <a:solidFill>
                  <a:srgbClr val="FF0000"/>
                </a:solidFill>
                <a:latin typeface="Times New Roman" panose="02020603050405020304" pitchFamily="18" charset="0"/>
                <a:cs typeface="Times New Roman" panose="02020603050405020304" pitchFamily="18" charset="0"/>
              </a:rPr>
              <a:t>Blueprinting Construction, cont</a:t>
            </a:r>
            <a:r>
              <a:rPr lang="en-US" b="1" dirty="0">
                <a:solidFill>
                  <a:srgbClr val="C00000"/>
                </a:solidFill>
                <a:latin typeface="Times New Roman" panose="02020603050405020304" pitchFamily="18" charset="0"/>
                <a:cs typeface="Times New Roman" panose="02020603050405020304" pitchFamily="18" charset="0"/>
              </a:rPr>
              <a:t>.</a:t>
            </a:r>
            <a:endParaRPr lang="en-SA"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129A5D2-D550-6D2A-53D3-26F805BBE4F3}"/>
              </a:ext>
            </a:extLst>
          </p:cNvPr>
          <p:cNvSpPr>
            <a:spLocks noGrp="1"/>
          </p:cNvSpPr>
          <p:nvPr>
            <p:ph idx="1"/>
          </p:nvPr>
        </p:nvSpPr>
        <p:spPr>
          <a:xfrm>
            <a:off x="17060" y="838200"/>
            <a:ext cx="8864600" cy="4350543"/>
          </a:xfrm>
        </p:spPr>
        <p:txBody>
          <a:bodyPr>
            <a:normAutofit fontScale="92500" lnSpcReduction="10000"/>
          </a:bodyPr>
          <a:lstStyle/>
          <a:p>
            <a:pPr marL="0" indent="0" algn="just">
              <a:lnSpc>
                <a:spcPct val="150000"/>
              </a:lnSpc>
              <a:buNone/>
            </a:pPr>
            <a:r>
              <a:rPr lang="en-US" sz="2400" b="1" dirty="0">
                <a:solidFill>
                  <a:srgbClr val="C00000"/>
                </a:solidFill>
                <a:latin typeface="Times New Roman" panose="02020603050405020304" pitchFamily="18" charset="0"/>
                <a:cs typeface="Times New Roman" panose="02020603050405020304" pitchFamily="18" charset="0"/>
              </a:rPr>
              <a:t>Step 3: Identify impact and frequency.</a:t>
            </a:r>
          </a:p>
          <a:p>
            <a:pPr algn="just" rtl="0">
              <a:lnSpc>
                <a:spcPct val="150000"/>
              </a:lnSpc>
            </a:pPr>
            <a:r>
              <a:rPr lang="en-US" sz="2400" dirty="0">
                <a:latin typeface="Times New Roman" panose="02020603050405020304" pitchFamily="18" charset="0"/>
                <a:cs typeface="Times New Roman" panose="02020603050405020304" pitchFamily="18" charset="0"/>
              </a:rPr>
              <a:t>Each assessment has a predetermined number of items. </a:t>
            </a:r>
          </a:p>
          <a:p>
            <a:pPr algn="just" rtl="0">
              <a:lnSpc>
                <a:spcPct val="150000"/>
              </a:lnSpc>
            </a:pPr>
            <a:r>
              <a:rPr lang="en-US" sz="2400" dirty="0">
                <a:latin typeface="Times New Roman" panose="02020603050405020304" pitchFamily="18" charset="0"/>
                <a:cs typeface="Times New Roman" panose="02020603050405020304" pitchFamily="18" charset="0"/>
              </a:rPr>
              <a:t>The number of items </a:t>
            </a:r>
            <a:r>
              <a:rPr lang="en-US" sz="2400" b="1" dirty="0">
                <a:latin typeface="Times New Roman" panose="02020603050405020304" pitchFamily="18" charset="0"/>
                <a:cs typeface="Times New Roman" panose="02020603050405020304" pitchFamily="18" charset="0"/>
              </a:rPr>
              <a:t>cannot be simply distributed equally</a:t>
            </a:r>
            <a:r>
              <a:rPr lang="en-US" sz="2400" dirty="0">
                <a:latin typeface="Times New Roman" panose="02020603050405020304" pitchFamily="18" charset="0"/>
                <a:cs typeface="Times New Roman" panose="02020603050405020304" pitchFamily="18" charset="0"/>
              </a:rPr>
              <a:t> based on the list of curricular content; this is </a:t>
            </a:r>
            <a:r>
              <a:rPr lang="en-US" sz="2400" b="1" dirty="0">
                <a:solidFill>
                  <a:srgbClr val="C00000"/>
                </a:solidFill>
                <a:latin typeface="Times New Roman" panose="02020603050405020304" pitchFamily="18" charset="0"/>
                <a:cs typeface="Times New Roman" panose="02020603050405020304" pitchFamily="18" charset="0"/>
              </a:rPr>
              <a:t>because</a:t>
            </a:r>
            <a:r>
              <a:rPr lang="en-US" sz="2400" dirty="0">
                <a:latin typeface="Times New Roman" panose="02020603050405020304" pitchFamily="18" charset="0"/>
                <a:cs typeface="Times New Roman" panose="02020603050405020304" pitchFamily="18" charset="0"/>
              </a:rPr>
              <a:t> each curricular content has different level of importance. </a:t>
            </a:r>
          </a:p>
          <a:p>
            <a:pPr algn="just" rtl="0">
              <a:lnSpc>
                <a:spcPct val="150000"/>
              </a:lnSpc>
            </a:pPr>
            <a:r>
              <a:rPr lang="en-US" sz="2400" dirty="0">
                <a:latin typeface="Times New Roman" panose="02020603050405020304" pitchFamily="18" charset="0"/>
                <a:cs typeface="Times New Roman" panose="02020603050405020304" pitchFamily="18" charset="0"/>
              </a:rPr>
              <a:t>Some measure of relative weighting of content areas must be decided beforehand so that priority can be given to major areas when creating items. However, the </a:t>
            </a:r>
            <a:r>
              <a:rPr lang="en-US" sz="2400" b="1" dirty="0">
                <a:solidFill>
                  <a:srgbClr val="C00000"/>
                </a:solidFill>
                <a:latin typeface="Times New Roman" panose="02020603050405020304" pitchFamily="18" charset="0"/>
                <a:cs typeface="Times New Roman" panose="02020603050405020304" pitchFamily="18" charset="0"/>
              </a:rPr>
              <a:t>content importance level is not easy to define. </a:t>
            </a:r>
          </a:p>
        </p:txBody>
      </p:sp>
    </p:spTree>
    <p:extLst>
      <p:ext uri="{BB962C8B-B14F-4D97-AF65-F5344CB8AC3E}">
        <p14:creationId xmlns:p14="http://schemas.microsoft.com/office/powerpoint/2010/main" val="25574194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medical form&#10;&#10;Description automatically generated">
            <a:extLst>
              <a:ext uri="{FF2B5EF4-FFF2-40B4-BE49-F238E27FC236}">
                <a16:creationId xmlns:a16="http://schemas.microsoft.com/office/drawing/2014/main" id="{1404A13B-5C1C-40CE-1EB7-51DA11C3BFD5}"/>
              </a:ext>
            </a:extLst>
          </p:cNvPr>
          <p:cNvPicPr>
            <a:picLocks noGrp="1" noChangeAspect="1"/>
          </p:cNvPicPr>
          <p:nvPr>
            <p:ph idx="1"/>
          </p:nvPr>
        </p:nvPicPr>
        <p:blipFill>
          <a:blip r:embed="rId2"/>
          <a:srcRect r="2" b="14"/>
          <a:stretch/>
        </p:blipFill>
        <p:spPr>
          <a:xfrm>
            <a:off x="90488" y="68263"/>
            <a:ext cx="8963025" cy="6721475"/>
          </a:xfrm>
          <a:prstGeom prst="rect">
            <a:avLst/>
          </a:prstGeom>
          <a:noFill/>
        </p:spPr>
      </p:pic>
      <p:sp>
        <p:nvSpPr>
          <p:cNvPr id="4" name="Slide Number Placeholder 3" hidden="1">
            <a:extLst>
              <a:ext uri="{FF2B5EF4-FFF2-40B4-BE49-F238E27FC236}">
                <a16:creationId xmlns:a16="http://schemas.microsoft.com/office/drawing/2014/main" id="{BEAEFAB4-D732-9592-BF52-1D8B51B06394}"/>
              </a:ext>
            </a:extLst>
          </p:cNvPr>
          <p:cNvSpPr>
            <a:spLocks noGrp="1"/>
          </p:cNvSpPr>
          <p:nvPr>
            <p:ph type="sldNum" sz="quarter" idx="12"/>
          </p:nvPr>
        </p:nvSpPr>
        <p:spPr/>
        <p:txBody>
          <a:bodyPr/>
          <a:lstStyle/>
          <a:p>
            <a:pPr>
              <a:spcAft>
                <a:spcPts val="600"/>
              </a:spcAft>
            </a:pPr>
            <a:fld id="{B6F15528-21DE-4FAA-801E-634DDDAF4B2B}" type="slidenum">
              <a:rPr lang="en-US" smtClean="0">
                <a:solidFill>
                  <a:prstClr val="black">
                    <a:tint val="75000"/>
                  </a:prstClr>
                </a:solidFill>
              </a:rPr>
              <a:pPr>
                <a:spcAft>
                  <a:spcPts val="600"/>
                </a:spcAft>
              </a:pPr>
              <a:t>53</a:t>
            </a:fld>
            <a:endParaRPr lang="en-US">
              <a:solidFill>
                <a:prstClr val="black">
                  <a:tint val="75000"/>
                </a:prstClr>
              </a:solidFill>
            </a:endParaRPr>
          </a:p>
        </p:txBody>
      </p:sp>
    </p:spTree>
    <p:extLst>
      <p:ext uri="{BB962C8B-B14F-4D97-AF65-F5344CB8AC3E}">
        <p14:creationId xmlns:p14="http://schemas.microsoft.com/office/powerpoint/2010/main" val="2896549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5021-F112-927E-CA8F-4FBA9D3FBE36}"/>
              </a:ext>
            </a:extLst>
          </p:cNvPr>
          <p:cNvSpPr>
            <a:spLocks noGrp="1"/>
          </p:cNvSpPr>
          <p:nvPr>
            <p:ph type="title"/>
          </p:nvPr>
        </p:nvSpPr>
        <p:spPr>
          <a:xfrm>
            <a:off x="139700" y="457200"/>
            <a:ext cx="9004300" cy="690563"/>
          </a:xfrm>
          <a:solidFill>
            <a:schemeClr val="accent4">
              <a:lumMod val="60000"/>
              <a:lumOff val="40000"/>
            </a:schemeClr>
          </a:solidFill>
        </p:spPr>
        <p:txBody>
          <a:bodyPr>
            <a:normAutofit/>
          </a:bodyPr>
          <a:lstStyle/>
          <a:p>
            <a:pPr rtl="0"/>
            <a:r>
              <a:rPr lang="en-US" b="1" dirty="0">
                <a:solidFill>
                  <a:srgbClr val="FF0000"/>
                </a:solidFill>
                <a:latin typeface="Times New Roman" panose="02020603050405020304" pitchFamily="18" charset="0"/>
                <a:cs typeface="Times New Roman" panose="02020603050405020304" pitchFamily="18" charset="0"/>
              </a:rPr>
              <a:t>Blueprinting Construction Cont</a:t>
            </a:r>
            <a:r>
              <a:rPr lang="en-US" b="1" dirty="0">
                <a:solidFill>
                  <a:schemeClr val="accent6">
                    <a:lumMod val="50000"/>
                  </a:schemeClr>
                </a:solidFill>
                <a:latin typeface="Times New Roman" panose="02020603050405020304" pitchFamily="18" charset="0"/>
                <a:cs typeface="Times New Roman" panose="02020603050405020304" pitchFamily="18" charset="0"/>
              </a:rPr>
              <a:t>. </a:t>
            </a:r>
            <a:endParaRPr lang="en-SA"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129A5D2-D550-6D2A-53D3-26F805BBE4F3}"/>
              </a:ext>
            </a:extLst>
          </p:cNvPr>
          <p:cNvSpPr>
            <a:spLocks noGrp="1"/>
          </p:cNvSpPr>
          <p:nvPr>
            <p:ph idx="1"/>
          </p:nvPr>
        </p:nvSpPr>
        <p:spPr>
          <a:xfrm>
            <a:off x="139700" y="1371600"/>
            <a:ext cx="8864600" cy="4629151"/>
          </a:xfrm>
        </p:spPr>
        <p:txBody>
          <a:bodyPr>
            <a:normAutofit/>
          </a:bodyPr>
          <a:lstStyle/>
          <a:p>
            <a:pPr marL="0" indent="0" algn="just">
              <a:lnSpc>
                <a:spcPct val="150000"/>
              </a:lnSpc>
              <a:buNone/>
            </a:pPr>
            <a:r>
              <a:rPr lang="en-US" sz="2400" b="1" dirty="0">
                <a:solidFill>
                  <a:srgbClr val="C00000"/>
                </a:solidFill>
                <a:latin typeface="Times New Roman" panose="02020603050405020304" pitchFamily="18" charset="0"/>
                <a:cs typeface="Times New Roman" panose="02020603050405020304" pitchFamily="18" charset="0"/>
              </a:rPr>
              <a:t>Step 4: </a:t>
            </a:r>
            <a:r>
              <a:rPr lang="en-US" sz="2200" b="1" dirty="0">
                <a:solidFill>
                  <a:srgbClr val="C00000"/>
                </a:solidFill>
                <a:latin typeface="Times New Roman" panose="02020603050405020304" pitchFamily="18" charset="0"/>
                <a:cs typeface="Times New Roman" panose="02020603050405020304" pitchFamily="18" charset="0"/>
              </a:rPr>
              <a:t>Categories curricular content based on relative weightage.</a:t>
            </a:r>
          </a:p>
          <a:p>
            <a:pPr marL="0" indent="0" algn="just">
              <a:lnSpc>
                <a:spcPct val="150000"/>
              </a:lnSpc>
              <a:buNone/>
            </a:pPr>
            <a:r>
              <a:rPr lang="en-US" sz="2200" dirty="0">
                <a:latin typeface="Times New Roman" panose="02020603050405020304" pitchFamily="18" charset="0"/>
                <a:cs typeface="Times New Roman" panose="02020603050405020304" pitchFamily="18" charset="0"/>
              </a:rPr>
              <a:t>The curricular contents are classified as “</a:t>
            </a:r>
            <a:r>
              <a:rPr lang="en-US" sz="2200" b="1" dirty="0">
                <a:solidFill>
                  <a:srgbClr val="C00000"/>
                </a:solidFill>
                <a:latin typeface="Times New Roman" panose="02020603050405020304" pitchFamily="18" charset="0"/>
                <a:cs typeface="Times New Roman" panose="02020603050405020304" pitchFamily="18" charset="0"/>
              </a:rPr>
              <a:t>must know</a:t>
            </a:r>
            <a:r>
              <a:rPr lang="en-US" sz="2200" dirty="0">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should know</a:t>
            </a:r>
            <a:r>
              <a:rPr lang="en-US" sz="2200" dirty="0">
                <a:latin typeface="Times New Roman" panose="02020603050405020304" pitchFamily="18" charset="0"/>
                <a:cs typeface="Times New Roman" panose="02020603050405020304" pitchFamily="18" charset="0"/>
              </a:rPr>
              <a:t>” and “</a:t>
            </a:r>
            <a:r>
              <a:rPr lang="en-US" sz="2200" b="1" dirty="0">
                <a:solidFill>
                  <a:srgbClr val="C00000"/>
                </a:solidFill>
                <a:latin typeface="Times New Roman" panose="02020603050405020304" pitchFamily="18" charset="0"/>
                <a:cs typeface="Times New Roman" panose="02020603050405020304" pitchFamily="18" charset="0"/>
              </a:rPr>
              <a:t>nice to know</a:t>
            </a:r>
            <a:r>
              <a:rPr lang="en-US" sz="2200" dirty="0">
                <a:latin typeface="Times New Roman" panose="02020603050405020304" pitchFamily="18" charset="0"/>
                <a:cs typeface="Times New Roman" panose="02020603050405020304" pitchFamily="18" charset="0"/>
              </a:rPr>
              <a:t>” knowledge. </a:t>
            </a:r>
          </a:p>
        </p:txBody>
      </p:sp>
    </p:spTree>
    <p:extLst>
      <p:ext uri="{BB962C8B-B14F-4D97-AF65-F5344CB8AC3E}">
        <p14:creationId xmlns:p14="http://schemas.microsoft.com/office/powerpoint/2010/main" val="28743851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A3DE6F0-C5F4-9E77-B56C-5E75F2260090}"/>
              </a:ext>
            </a:extLst>
          </p:cNvPr>
          <p:cNvPicPr>
            <a:picLocks noGrp="1" noChangeAspect="1"/>
          </p:cNvPicPr>
          <p:nvPr>
            <p:ph idx="1"/>
          </p:nvPr>
        </p:nvPicPr>
        <p:blipFill>
          <a:blip r:embed="rId2"/>
          <a:srcRect/>
          <a:stretch/>
        </p:blipFill>
        <p:spPr>
          <a:xfrm>
            <a:off x="20" y="10"/>
            <a:ext cx="9143980" cy="6857990"/>
          </a:xfrm>
          <a:prstGeom prst="rect">
            <a:avLst/>
          </a:prstGeom>
          <a:noFill/>
        </p:spPr>
      </p:pic>
      <p:sp>
        <p:nvSpPr>
          <p:cNvPr id="4" name="Slide Number Placeholder 3" hidden="1">
            <a:extLst>
              <a:ext uri="{FF2B5EF4-FFF2-40B4-BE49-F238E27FC236}">
                <a16:creationId xmlns:a16="http://schemas.microsoft.com/office/drawing/2014/main" id="{4FCA4978-0F23-3619-1385-D8200C244344}"/>
              </a:ext>
            </a:extLst>
          </p:cNvPr>
          <p:cNvSpPr>
            <a:spLocks noGrp="1"/>
          </p:cNvSpPr>
          <p:nvPr>
            <p:ph type="sldNum" sz="quarter" idx="12"/>
          </p:nvPr>
        </p:nvSpPr>
        <p:spPr/>
        <p:txBody>
          <a:bodyPr/>
          <a:lstStyle/>
          <a:p>
            <a:pPr>
              <a:spcAft>
                <a:spcPts val="600"/>
              </a:spcAft>
            </a:pPr>
            <a:fld id="{B6F15528-21DE-4FAA-801E-634DDDAF4B2B}" type="slidenum">
              <a:rPr lang="en-US" smtClean="0">
                <a:solidFill>
                  <a:prstClr val="black">
                    <a:tint val="75000"/>
                  </a:prstClr>
                </a:solidFill>
              </a:rPr>
              <a:pPr>
                <a:spcAft>
                  <a:spcPts val="600"/>
                </a:spcAft>
              </a:pPr>
              <a:t>55</a:t>
            </a:fld>
            <a:endParaRPr lang="en-US">
              <a:solidFill>
                <a:prstClr val="black">
                  <a:tint val="75000"/>
                </a:prstClr>
              </a:solidFill>
            </a:endParaRPr>
          </a:p>
        </p:txBody>
      </p:sp>
    </p:spTree>
    <p:extLst>
      <p:ext uri="{BB962C8B-B14F-4D97-AF65-F5344CB8AC3E}">
        <p14:creationId xmlns:p14="http://schemas.microsoft.com/office/powerpoint/2010/main" val="30187173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red circle with black text&#10;&#10;Description automatically generated">
            <a:extLst>
              <a:ext uri="{FF2B5EF4-FFF2-40B4-BE49-F238E27FC236}">
                <a16:creationId xmlns:a16="http://schemas.microsoft.com/office/drawing/2014/main" id="{0651AB4A-01CB-4935-7AFD-0DC050FDA059}"/>
              </a:ext>
            </a:extLst>
          </p:cNvPr>
          <p:cNvPicPr>
            <a:picLocks noGrp="1" noChangeAspect="1"/>
          </p:cNvPicPr>
          <p:nvPr>
            <p:ph idx="1"/>
          </p:nvPr>
        </p:nvPicPr>
        <p:blipFill>
          <a:blip r:embed="rId2"/>
          <a:srcRect/>
          <a:stretch/>
        </p:blipFill>
        <p:spPr>
          <a:xfrm>
            <a:off x="20" y="10"/>
            <a:ext cx="9143980" cy="6857990"/>
          </a:xfrm>
          <a:prstGeom prst="rect">
            <a:avLst/>
          </a:prstGeom>
          <a:noFill/>
        </p:spPr>
      </p:pic>
      <p:sp>
        <p:nvSpPr>
          <p:cNvPr id="4" name="Slide Number Placeholder 3" hidden="1">
            <a:extLst>
              <a:ext uri="{FF2B5EF4-FFF2-40B4-BE49-F238E27FC236}">
                <a16:creationId xmlns:a16="http://schemas.microsoft.com/office/drawing/2014/main" id="{65D8CC64-AF03-6AD6-B2C0-9C3EF9BEBDCA}"/>
              </a:ext>
            </a:extLst>
          </p:cNvPr>
          <p:cNvSpPr>
            <a:spLocks noGrp="1"/>
          </p:cNvSpPr>
          <p:nvPr>
            <p:ph type="sldNum" sz="quarter" idx="12"/>
          </p:nvPr>
        </p:nvSpPr>
        <p:spPr/>
        <p:txBody>
          <a:bodyPr/>
          <a:lstStyle/>
          <a:p>
            <a:pPr>
              <a:spcAft>
                <a:spcPts val="600"/>
              </a:spcAft>
            </a:pPr>
            <a:fld id="{B6F15528-21DE-4FAA-801E-634DDDAF4B2B}" type="slidenum">
              <a:rPr lang="en-US" smtClean="0">
                <a:solidFill>
                  <a:prstClr val="black">
                    <a:tint val="75000"/>
                  </a:prstClr>
                </a:solidFill>
              </a:rPr>
              <a:pPr>
                <a:spcAft>
                  <a:spcPts val="600"/>
                </a:spcAft>
              </a:pPr>
              <a:t>56</a:t>
            </a:fld>
            <a:endParaRPr lang="en-US">
              <a:solidFill>
                <a:prstClr val="black">
                  <a:tint val="75000"/>
                </a:prstClr>
              </a:solidFill>
            </a:endParaRPr>
          </a:p>
        </p:txBody>
      </p:sp>
    </p:spTree>
    <p:extLst>
      <p:ext uri="{BB962C8B-B14F-4D97-AF65-F5344CB8AC3E}">
        <p14:creationId xmlns:p14="http://schemas.microsoft.com/office/powerpoint/2010/main" val="16179408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5021-F112-927E-CA8F-4FBA9D3FBE36}"/>
              </a:ext>
            </a:extLst>
          </p:cNvPr>
          <p:cNvSpPr>
            <a:spLocks noGrp="1"/>
          </p:cNvSpPr>
          <p:nvPr>
            <p:ph type="title"/>
          </p:nvPr>
        </p:nvSpPr>
        <p:spPr>
          <a:xfrm>
            <a:off x="69850" y="228600"/>
            <a:ext cx="9004300" cy="690563"/>
          </a:xfrm>
          <a:solidFill>
            <a:schemeClr val="accent4">
              <a:lumMod val="60000"/>
              <a:lumOff val="40000"/>
            </a:schemeClr>
          </a:solidFill>
        </p:spPr>
        <p:txBody>
          <a:bodyPr>
            <a:normAutofit/>
          </a:bodyPr>
          <a:lstStyle/>
          <a:p>
            <a:pPr rtl="0"/>
            <a:r>
              <a:rPr lang="en-US" b="1" dirty="0">
                <a:solidFill>
                  <a:srgbClr val="FF0000"/>
                </a:solidFill>
                <a:latin typeface="Times New Roman" panose="02020603050405020304" pitchFamily="18" charset="0"/>
                <a:cs typeface="Times New Roman" panose="02020603050405020304" pitchFamily="18" charset="0"/>
              </a:rPr>
              <a:t>Blueprinting Construction Cont. </a:t>
            </a:r>
            <a:endParaRPr lang="en-SA"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129A5D2-D550-6D2A-53D3-26F805BBE4F3}"/>
              </a:ext>
            </a:extLst>
          </p:cNvPr>
          <p:cNvSpPr>
            <a:spLocks noGrp="1"/>
          </p:cNvSpPr>
          <p:nvPr>
            <p:ph idx="1"/>
          </p:nvPr>
        </p:nvSpPr>
        <p:spPr>
          <a:xfrm>
            <a:off x="69850" y="1066800"/>
            <a:ext cx="8916791" cy="4537473"/>
          </a:xfrm>
        </p:spPr>
        <p:txBody>
          <a:bodyPr>
            <a:normAutofit/>
          </a:bodyPr>
          <a:lstStyle/>
          <a:p>
            <a:pPr marL="0" indent="0" algn="just">
              <a:lnSpc>
                <a:spcPct val="150000"/>
              </a:lnSpc>
              <a:buNone/>
            </a:pPr>
            <a:r>
              <a:rPr lang="en-US" sz="2200" b="1" dirty="0">
                <a:solidFill>
                  <a:srgbClr val="C00000"/>
                </a:solidFill>
                <a:latin typeface="Times New Roman" panose="02020603050405020304" pitchFamily="18" charset="0"/>
                <a:cs typeface="Times New Roman" panose="02020603050405020304" pitchFamily="18" charset="0"/>
              </a:rPr>
              <a:t>Step 5: Decide on percentage of questions for each category</a:t>
            </a:r>
          </a:p>
          <a:p>
            <a:pPr algn="just" rtl="0">
              <a:lnSpc>
                <a:spcPct val="150000"/>
              </a:lnSpc>
            </a:pPr>
            <a:r>
              <a:rPr lang="en-US" sz="2200" dirty="0">
                <a:latin typeface="Times New Roman" panose="02020603050405020304" pitchFamily="18" charset="0"/>
                <a:cs typeface="Times New Roman" panose="02020603050405020304" pitchFamily="18" charset="0"/>
              </a:rPr>
              <a:t>The questions cannot be distributed equally throughout the curricular content.</a:t>
            </a:r>
          </a:p>
          <a:p>
            <a:pPr algn="just" rtl="0">
              <a:lnSpc>
                <a:spcPct val="150000"/>
              </a:lnSpc>
            </a:pPr>
            <a:r>
              <a:rPr lang="en-US" sz="2200" dirty="0">
                <a:latin typeface="Times New Roman" panose="02020603050405020304" pitchFamily="18" charset="0"/>
                <a:cs typeface="Times New Roman" panose="02020603050405020304" pitchFamily="18" charset="0"/>
              </a:rPr>
              <a:t>The percentage of questions for each category may vary from one blueprint to the others. Therefore, we need to decide on percentage of each category in every blueprinting process.</a:t>
            </a:r>
          </a:p>
        </p:txBody>
      </p:sp>
    </p:spTree>
    <p:extLst>
      <p:ext uri="{BB962C8B-B14F-4D97-AF65-F5344CB8AC3E}">
        <p14:creationId xmlns:p14="http://schemas.microsoft.com/office/powerpoint/2010/main" val="2024992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graph&#10;&#10;Description automatically generated">
            <a:extLst>
              <a:ext uri="{FF2B5EF4-FFF2-40B4-BE49-F238E27FC236}">
                <a16:creationId xmlns:a16="http://schemas.microsoft.com/office/drawing/2014/main" id="{F80225AD-A61A-7C57-7572-E000C9903441}"/>
              </a:ext>
            </a:extLst>
          </p:cNvPr>
          <p:cNvPicPr>
            <a:picLocks noGrp="1" noChangeAspect="1"/>
          </p:cNvPicPr>
          <p:nvPr>
            <p:ph idx="1"/>
          </p:nvPr>
        </p:nvPicPr>
        <p:blipFill>
          <a:blip r:embed="rId2"/>
          <a:stretch>
            <a:fillRect/>
          </a:stretch>
        </p:blipFill>
        <p:spPr>
          <a:xfrm>
            <a:off x="91017" y="68263"/>
            <a:ext cx="8961966" cy="6721475"/>
          </a:xfrm>
          <a:prstGeom prst="rect">
            <a:avLst/>
          </a:prstGeom>
          <a:noFill/>
        </p:spPr>
      </p:pic>
      <p:sp>
        <p:nvSpPr>
          <p:cNvPr id="4" name="Slide Number Placeholder 3" hidden="1">
            <a:extLst>
              <a:ext uri="{FF2B5EF4-FFF2-40B4-BE49-F238E27FC236}">
                <a16:creationId xmlns:a16="http://schemas.microsoft.com/office/drawing/2014/main" id="{47DF83BC-099A-26FE-5DF4-BF0AD1E3665B}"/>
              </a:ext>
            </a:extLst>
          </p:cNvPr>
          <p:cNvSpPr>
            <a:spLocks noGrp="1"/>
          </p:cNvSpPr>
          <p:nvPr>
            <p:ph type="sldNum" sz="quarter" idx="12"/>
          </p:nvPr>
        </p:nvSpPr>
        <p:spPr/>
        <p:txBody>
          <a:bodyPr/>
          <a:lstStyle/>
          <a:p>
            <a:pPr>
              <a:spcAft>
                <a:spcPts val="600"/>
              </a:spcAft>
            </a:pPr>
            <a:fld id="{B6F15528-21DE-4FAA-801E-634DDDAF4B2B}" type="slidenum">
              <a:rPr lang="en-US" smtClean="0">
                <a:solidFill>
                  <a:prstClr val="black">
                    <a:tint val="75000"/>
                  </a:prstClr>
                </a:solidFill>
              </a:rPr>
              <a:pPr>
                <a:spcAft>
                  <a:spcPts val="600"/>
                </a:spcAft>
              </a:pPr>
              <a:t>58</a:t>
            </a:fld>
            <a:endParaRPr lang="en-US">
              <a:solidFill>
                <a:prstClr val="black">
                  <a:tint val="75000"/>
                </a:prstClr>
              </a:solidFill>
            </a:endParaRPr>
          </a:p>
        </p:txBody>
      </p:sp>
    </p:spTree>
    <p:extLst>
      <p:ext uri="{BB962C8B-B14F-4D97-AF65-F5344CB8AC3E}">
        <p14:creationId xmlns:p14="http://schemas.microsoft.com/office/powerpoint/2010/main" val="5026590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77E58-36F6-5A62-AB18-14A6AB3DC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3F34EE-38BC-65DA-140D-B75DCE931686}"/>
              </a:ext>
            </a:extLst>
          </p:cNvPr>
          <p:cNvSpPr>
            <a:spLocks noGrp="1"/>
          </p:cNvSpPr>
          <p:nvPr>
            <p:ph type="title"/>
          </p:nvPr>
        </p:nvSpPr>
        <p:spPr>
          <a:xfrm>
            <a:off x="151073" y="0"/>
            <a:ext cx="9004300" cy="1062038"/>
          </a:xfrm>
          <a:solidFill>
            <a:schemeClr val="accent4">
              <a:lumMod val="60000"/>
              <a:lumOff val="40000"/>
            </a:schemeClr>
          </a:solidFill>
        </p:spPr>
        <p:txBody>
          <a:bodyPr>
            <a:normAutofit/>
          </a:bodyPr>
          <a:lstStyle/>
          <a:p>
            <a:pPr rtl="0"/>
            <a:r>
              <a:rPr lang="en-US" b="1" dirty="0">
                <a:solidFill>
                  <a:srgbClr val="FF0000"/>
                </a:solidFill>
                <a:latin typeface="Times New Roman" panose="02020603050405020304" pitchFamily="18" charset="0"/>
                <a:cs typeface="Times New Roman" panose="02020603050405020304" pitchFamily="18" charset="0"/>
              </a:rPr>
              <a:t>Blueprinting Construction Cont. </a:t>
            </a:r>
            <a:endParaRPr lang="en-SA"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695439-C0FB-415A-F183-64BD27DD250E}"/>
              </a:ext>
            </a:extLst>
          </p:cNvPr>
          <p:cNvSpPr>
            <a:spLocks noGrp="1"/>
          </p:cNvSpPr>
          <p:nvPr>
            <p:ph idx="1"/>
          </p:nvPr>
        </p:nvSpPr>
        <p:spPr>
          <a:xfrm>
            <a:off x="151073" y="1064313"/>
            <a:ext cx="8864600" cy="5031687"/>
          </a:xfrm>
        </p:spPr>
        <p:txBody>
          <a:bodyPr>
            <a:noAutofit/>
          </a:bodyPr>
          <a:lstStyle/>
          <a:p>
            <a:pPr marL="0" indent="0" algn="just">
              <a:lnSpc>
                <a:spcPct val="150000"/>
              </a:lnSpc>
              <a:buNone/>
            </a:pPr>
            <a:r>
              <a:rPr lang="en-US" sz="2400" b="1" dirty="0">
                <a:solidFill>
                  <a:srgbClr val="C00000"/>
                </a:solidFill>
                <a:latin typeface="Times New Roman" panose="02020603050405020304" pitchFamily="18" charset="0"/>
                <a:cs typeface="Times New Roman" panose="02020603050405020304" pitchFamily="18" charset="0"/>
              </a:rPr>
              <a:t>Step 6: </a:t>
            </a:r>
            <a:r>
              <a:rPr lang="en-US" sz="2200" b="1" dirty="0">
                <a:solidFill>
                  <a:srgbClr val="C00000"/>
                </a:solidFill>
                <a:latin typeface="Times New Roman" panose="02020603050405020304" pitchFamily="18" charset="0"/>
                <a:cs typeface="Times New Roman" panose="02020603050405020304" pitchFamily="18" charset="0"/>
              </a:rPr>
              <a:t>Decide on number of item for each assessment task </a:t>
            </a:r>
          </a:p>
          <a:p>
            <a:pPr algn="just" rtl="0">
              <a:lnSpc>
                <a:spcPct val="150000"/>
              </a:lnSpc>
            </a:pPr>
            <a:r>
              <a:rPr lang="en-US" sz="2200" dirty="0">
                <a:latin typeface="Times New Roman" panose="02020603050405020304" pitchFamily="18" charset="0"/>
                <a:cs typeface="Times New Roman" panose="02020603050405020304" pitchFamily="18" charset="0"/>
              </a:rPr>
              <a:t>As discussed earlier, each assessment task should have its predetermined number of items. </a:t>
            </a:r>
          </a:p>
          <a:p>
            <a:pPr algn="just" rtl="0">
              <a:lnSpc>
                <a:spcPct val="150000"/>
              </a:lnSpc>
            </a:pPr>
            <a:r>
              <a:rPr lang="en-US" sz="2200" dirty="0">
                <a:latin typeface="Times New Roman" panose="02020603050405020304" pitchFamily="18" charset="0"/>
                <a:cs typeface="Times New Roman" panose="02020603050405020304" pitchFamily="18" charset="0"/>
              </a:rPr>
              <a:t>We can now decide on how many questions should be constructed from each category. For example, the number of items cannot be equally distributed based on the list of curricular content.</a:t>
            </a:r>
          </a:p>
          <a:p>
            <a:pPr algn="just">
              <a:lnSpc>
                <a:spcPct val="150000"/>
              </a:lnSpc>
            </a:pPr>
            <a:endParaRPr lang="en-US" sz="2000" dirty="0">
              <a:latin typeface="Times New Roman" panose="02020603050405020304" pitchFamily="18" charset="0"/>
              <a:cs typeface="Times New Roman" panose="02020603050405020304" pitchFamily="18" charset="0"/>
            </a:endParaRPr>
          </a:p>
          <a:p>
            <a:pPr algn="just" rtl="0">
              <a:lnSpc>
                <a:spcPct val="150000"/>
              </a:lnSpc>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9844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415A3-09B3-A3D4-A880-A8B083C833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746BCA-C261-F0A8-42EA-7B407ACFA2A1}"/>
              </a:ext>
            </a:extLst>
          </p:cNvPr>
          <p:cNvSpPr>
            <a:spLocks noGrp="1"/>
          </p:cNvSpPr>
          <p:nvPr>
            <p:ph type="title"/>
          </p:nvPr>
        </p:nvSpPr>
        <p:spPr>
          <a:xfrm>
            <a:off x="633845" y="365760"/>
            <a:ext cx="7886700" cy="472440"/>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n-US" sz="3200" b="1" dirty="0">
                <a:solidFill>
                  <a:srgbClr val="FF0000"/>
                </a:solidFill>
                <a:latin typeface="Times New Roman" panose="02020603050405020304" pitchFamily="18" charset="0"/>
                <a:cs typeface="Times New Roman" panose="02020603050405020304" pitchFamily="18" charset="0"/>
              </a:rPr>
              <a:t>Introduction :</a:t>
            </a:r>
            <a:endParaRPr lang="ar-EG"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ED1DDC4-D28D-8FC0-88F4-7E94680DEDF4}"/>
              </a:ext>
            </a:extLst>
          </p:cNvPr>
          <p:cNvSpPr>
            <a:spLocks noGrp="1"/>
          </p:cNvSpPr>
          <p:nvPr>
            <p:ph idx="1"/>
          </p:nvPr>
        </p:nvSpPr>
        <p:spPr>
          <a:xfrm>
            <a:off x="634982" y="1143000"/>
            <a:ext cx="7886701" cy="5029200"/>
          </a:xfrm>
        </p:spPr>
        <p:txBody>
          <a:bodyPr>
            <a:normAutofit fontScale="47500" lnSpcReduction="20000"/>
          </a:bodyPr>
          <a:lstStyle/>
          <a:p>
            <a:pPr algn="just">
              <a:lnSpc>
                <a:spcPct val="160000"/>
              </a:lnSpc>
            </a:pPr>
            <a:r>
              <a:rPr lang="en-US" sz="3800" dirty="0">
                <a:latin typeface="Times New Roman" panose="02020603050405020304" pitchFamily="18" charset="0"/>
                <a:cs typeface="Times New Roman" panose="02020603050405020304" pitchFamily="18" charset="0"/>
              </a:rPr>
              <a:t>Assessing student learning is one of the most critical responsibilities of educators. Classroom tests </a:t>
            </a:r>
            <a:r>
              <a:rPr lang="en-US" sz="3800" dirty="0">
                <a:solidFill>
                  <a:srgbClr val="FF0000"/>
                </a:solidFill>
                <a:latin typeface="Times New Roman" panose="02020603050405020304" pitchFamily="18" charset="0"/>
                <a:cs typeface="Times New Roman" panose="02020603050405020304" pitchFamily="18" charset="0"/>
              </a:rPr>
              <a:t>are not just tools for assigning grades</a:t>
            </a:r>
            <a:r>
              <a:rPr lang="en-US" sz="3800" dirty="0">
                <a:latin typeface="Times New Roman" panose="02020603050405020304" pitchFamily="18" charset="0"/>
                <a:cs typeface="Times New Roman" panose="02020603050405020304" pitchFamily="18" charset="0"/>
              </a:rPr>
              <a:t>—they are powerful instruments that shape learning experiences, </a:t>
            </a:r>
            <a:r>
              <a:rPr lang="en-US" sz="3800" dirty="0">
                <a:solidFill>
                  <a:srgbClr val="FF0000"/>
                </a:solidFill>
                <a:latin typeface="Times New Roman" panose="02020603050405020304" pitchFamily="18" charset="0"/>
                <a:cs typeface="Times New Roman" panose="02020603050405020304" pitchFamily="18" charset="0"/>
              </a:rPr>
              <a:t>provide valuable feedback, and guide instructional improvements.</a:t>
            </a:r>
            <a:r>
              <a:rPr lang="en-US" sz="3800" dirty="0">
                <a:latin typeface="Times New Roman" panose="02020603050405020304" pitchFamily="18" charset="0"/>
                <a:cs typeface="Times New Roman" panose="02020603050405020304" pitchFamily="18" charset="0"/>
              </a:rPr>
              <a:t> However, poorly designed tests can lead to confusion, anxiety, and misinterpretation of student abilities (</a:t>
            </a:r>
            <a:r>
              <a:rPr lang="en-US" sz="4000" dirty="0" err="1">
                <a:latin typeface="Times New Roman" panose="02020603050405020304" pitchFamily="18" charset="0"/>
                <a:cs typeface="Times New Roman" panose="02020603050405020304" pitchFamily="18" charset="0"/>
              </a:rPr>
              <a:t>Sinacori</a:t>
            </a:r>
            <a:r>
              <a:rPr lang="en-US" sz="4000" dirty="0">
                <a:latin typeface="Times New Roman" panose="02020603050405020304" pitchFamily="18" charset="0"/>
                <a:cs typeface="Times New Roman" panose="02020603050405020304" pitchFamily="18" charset="0"/>
              </a:rPr>
              <a:t>, 2020). </a:t>
            </a:r>
            <a:endParaRPr lang="en-US" sz="3800" dirty="0">
              <a:latin typeface="Times New Roman" panose="02020603050405020304" pitchFamily="18" charset="0"/>
              <a:cs typeface="Times New Roman" panose="02020603050405020304" pitchFamily="18" charset="0"/>
            </a:endParaRPr>
          </a:p>
          <a:p>
            <a:pPr algn="just">
              <a:lnSpc>
                <a:spcPct val="170000"/>
              </a:lnSpc>
            </a:pPr>
            <a:r>
              <a:rPr lang="en-US" sz="3800" dirty="0">
                <a:latin typeface="Times New Roman" panose="02020603050405020304" pitchFamily="18" charset="0"/>
                <a:cs typeface="Times New Roman" panose="02020603050405020304" pitchFamily="18" charset="0"/>
              </a:rPr>
              <a:t>Effective test construction requires careful planning, a clear understanding of learning objectives, and the application of best practices in assessment design. A well-structured test should be </a:t>
            </a:r>
            <a:r>
              <a:rPr lang="en-US" sz="3800" dirty="0">
                <a:solidFill>
                  <a:srgbClr val="FF0000"/>
                </a:solidFill>
                <a:latin typeface="Times New Roman" panose="02020603050405020304" pitchFamily="18" charset="0"/>
                <a:cs typeface="Times New Roman" panose="02020603050405020304" pitchFamily="18" charset="0"/>
              </a:rPr>
              <a:t>valid, reliable, and fair, ensuring that it accurately measures students' knowledge and skills </a:t>
            </a:r>
            <a:r>
              <a:rPr lang="en-US" sz="3800" dirty="0">
                <a:latin typeface="Times New Roman" panose="02020603050405020304" pitchFamily="18" charset="0"/>
                <a:cs typeface="Times New Roman" panose="02020603050405020304" pitchFamily="18" charset="0"/>
              </a:rPr>
              <a:t>while minimizing bias and unnecessary stress (</a:t>
            </a:r>
            <a:r>
              <a:rPr lang="en-US" sz="4000" dirty="0">
                <a:latin typeface="Times New Roman" panose="02020603050405020304" pitchFamily="18" charset="0"/>
                <a:cs typeface="Times New Roman" panose="02020603050405020304" pitchFamily="18" charset="0"/>
              </a:rPr>
              <a:t>Ahmed &amp; </a:t>
            </a:r>
            <a:r>
              <a:rPr lang="en-US" sz="4000" dirty="0" err="1">
                <a:latin typeface="Times New Roman" panose="02020603050405020304" pitchFamily="18" charset="0"/>
                <a:cs typeface="Times New Roman" panose="02020603050405020304" pitchFamily="18" charset="0"/>
              </a:rPr>
              <a:t>Indurkhya</a:t>
            </a:r>
            <a:r>
              <a:rPr lang="en-US" sz="4000" dirty="0">
                <a:latin typeface="Times New Roman" panose="02020603050405020304" pitchFamily="18" charset="0"/>
                <a:cs typeface="Times New Roman" panose="02020603050405020304" pitchFamily="18" charset="0"/>
              </a:rPr>
              <a:t>, 2020). </a:t>
            </a:r>
            <a:r>
              <a:rPr lang="en-US" sz="3800" dirty="0">
                <a:latin typeface="Times New Roman" panose="02020603050405020304" pitchFamily="18" charset="0"/>
                <a:cs typeface="Times New Roman" panose="02020603050405020304" pitchFamily="18" charset="0"/>
              </a:rPr>
              <a:t>.</a:t>
            </a:r>
          </a:p>
          <a:p>
            <a:endParaRPr lang="ar-EG" dirty="0"/>
          </a:p>
        </p:txBody>
      </p:sp>
    </p:spTree>
    <p:extLst>
      <p:ext uri="{BB962C8B-B14F-4D97-AF65-F5344CB8AC3E}">
        <p14:creationId xmlns:p14="http://schemas.microsoft.com/office/powerpoint/2010/main" val="20491761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5021-F112-927E-CA8F-4FBA9D3FBE36}"/>
              </a:ext>
            </a:extLst>
          </p:cNvPr>
          <p:cNvSpPr>
            <a:spLocks noGrp="1"/>
          </p:cNvSpPr>
          <p:nvPr>
            <p:ph type="title"/>
          </p:nvPr>
        </p:nvSpPr>
        <p:spPr>
          <a:xfrm>
            <a:off x="151073" y="0"/>
            <a:ext cx="9004300" cy="1062038"/>
          </a:xfrm>
          <a:solidFill>
            <a:schemeClr val="accent4">
              <a:lumMod val="60000"/>
              <a:lumOff val="40000"/>
            </a:schemeClr>
          </a:solidFill>
        </p:spPr>
        <p:txBody>
          <a:bodyPr>
            <a:normAutofit/>
          </a:bodyPr>
          <a:lstStyle/>
          <a:p>
            <a:pPr rtl="0"/>
            <a:r>
              <a:rPr lang="en-US" b="1" dirty="0">
                <a:solidFill>
                  <a:srgbClr val="FF0000"/>
                </a:solidFill>
                <a:latin typeface="Times New Roman" panose="02020603050405020304" pitchFamily="18" charset="0"/>
                <a:cs typeface="Times New Roman" panose="02020603050405020304" pitchFamily="18" charset="0"/>
              </a:rPr>
              <a:t>Blueprinting Construction Cont. </a:t>
            </a:r>
            <a:endParaRPr lang="en-SA"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129A5D2-D550-6D2A-53D3-26F805BBE4F3}"/>
              </a:ext>
            </a:extLst>
          </p:cNvPr>
          <p:cNvSpPr>
            <a:spLocks noGrp="1"/>
          </p:cNvSpPr>
          <p:nvPr>
            <p:ph idx="1"/>
          </p:nvPr>
        </p:nvSpPr>
        <p:spPr>
          <a:xfrm>
            <a:off x="151073" y="1064313"/>
            <a:ext cx="8864600" cy="3750469"/>
          </a:xfrm>
        </p:spPr>
        <p:txBody>
          <a:bodyPr>
            <a:noAutofit/>
          </a:bodyPr>
          <a:lstStyle/>
          <a:p>
            <a:pPr marL="171450" marR="0" lvl="0" indent="-171450" algn="just" defTabSz="685800" rtl="0" eaLnBrk="1" fontAlgn="auto" latinLnBrk="0" hangingPunct="1">
              <a:lnSpc>
                <a:spcPct val="150000"/>
              </a:lnSpc>
              <a:spcBef>
                <a:spcPts val="750"/>
              </a:spcBef>
              <a:spcAft>
                <a:spcPts val="0"/>
              </a:spcAft>
              <a:buClrTx/>
              <a:buSzTx/>
              <a:buFont typeface="Wingdings 2" pitchFamily="18" charset="2"/>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Each curriculum has their own assessment task, be it for theory or clinical assessments.</a:t>
            </a:r>
          </a:p>
          <a:p>
            <a:pPr marL="171450" marR="0" lvl="0" indent="-171450" algn="just" defTabSz="685800" rtl="0" eaLnBrk="1" fontAlgn="auto" latinLnBrk="0" hangingPunct="1">
              <a:lnSpc>
                <a:spcPct val="150000"/>
              </a:lnSpc>
              <a:spcBef>
                <a:spcPts val="750"/>
              </a:spcBef>
              <a:spcAft>
                <a:spcPts val="0"/>
              </a:spcAft>
              <a:buClrTx/>
              <a:buSzTx/>
              <a:buFont typeface="Wingdings 2" pitchFamily="18" charset="2"/>
              <a:buChar char=""/>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These tasks must be consistent with the learning outcomes and teaching activities for that course. For example, to assess theories or cognitive skills, we can use multiple choice questions and OSCE to assess clinical skills.</a:t>
            </a:r>
          </a:p>
          <a:p>
            <a:pPr algn="just" rtl="0">
              <a:lnSpc>
                <a:spcPct val="150000"/>
              </a:lnSpc>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7594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89E0B07-AA28-E223-0DD4-EDC8690A99EC}"/>
              </a:ext>
            </a:extLst>
          </p:cNvPr>
          <p:cNvPicPr>
            <a:picLocks noGrp="1" noChangeAspect="1"/>
          </p:cNvPicPr>
          <p:nvPr>
            <p:ph idx="1"/>
          </p:nvPr>
        </p:nvPicPr>
        <p:blipFill>
          <a:blip r:embed="rId2"/>
          <a:stretch>
            <a:fillRect/>
          </a:stretch>
        </p:blipFill>
        <p:spPr>
          <a:xfrm>
            <a:off x="91017" y="68263"/>
            <a:ext cx="8961966" cy="6721475"/>
          </a:xfrm>
          <a:prstGeom prst="rect">
            <a:avLst/>
          </a:prstGeom>
          <a:noFill/>
        </p:spPr>
      </p:pic>
      <p:sp>
        <p:nvSpPr>
          <p:cNvPr id="4" name="Slide Number Placeholder 3" hidden="1">
            <a:extLst>
              <a:ext uri="{FF2B5EF4-FFF2-40B4-BE49-F238E27FC236}">
                <a16:creationId xmlns:a16="http://schemas.microsoft.com/office/drawing/2014/main" id="{B736B706-9D97-98FF-1D54-16E5FEEF7C88}"/>
              </a:ext>
            </a:extLst>
          </p:cNvPr>
          <p:cNvSpPr>
            <a:spLocks noGrp="1"/>
          </p:cNvSpPr>
          <p:nvPr>
            <p:ph type="sldNum" sz="quarter" idx="12"/>
          </p:nvPr>
        </p:nvSpPr>
        <p:spPr/>
        <p:txBody>
          <a:bodyPr/>
          <a:lstStyle/>
          <a:p>
            <a:pPr>
              <a:spcAft>
                <a:spcPts val="600"/>
              </a:spcAft>
            </a:pPr>
            <a:fld id="{B6F15528-21DE-4FAA-801E-634DDDAF4B2B}" type="slidenum">
              <a:rPr lang="en-US" smtClean="0">
                <a:solidFill>
                  <a:prstClr val="black">
                    <a:tint val="75000"/>
                  </a:prstClr>
                </a:solidFill>
              </a:rPr>
              <a:pPr>
                <a:spcAft>
                  <a:spcPts val="600"/>
                </a:spcAft>
              </a:pPr>
              <a:t>61</a:t>
            </a:fld>
            <a:endParaRPr lang="en-US">
              <a:solidFill>
                <a:prstClr val="black">
                  <a:tint val="75000"/>
                </a:prstClr>
              </a:solidFill>
            </a:endParaRPr>
          </a:p>
        </p:txBody>
      </p:sp>
    </p:spTree>
    <p:extLst>
      <p:ext uri="{BB962C8B-B14F-4D97-AF65-F5344CB8AC3E}">
        <p14:creationId xmlns:p14="http://schemas.microsoft.com/office/powerpoint/2010/main" val="1219357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5021-F112-927E-CA8F-4FBA9D3FBE36}"/>
              </a:ext>
            </a:extLst>
          </p:cNvPr>
          <p:cNvSpPr>
            <a:spLocks noGrp="1"/>
          </p:cNvSpPr>
          <p:nvPr>
            <p:ph type="title"/>
          </p:nvPr>
        </p:nvSpPr>
        <p:spPr>
          <a:xfrm>
            <a:off x="139701" y="1131094"/>
            <a:ext cx="9004300" cy="994172"/>
          </a:xfrm>
          <a:solidFill>
            <a:schemeClr val="accent4">
              <a:lumMod val="60000"/>
              <a:lumOff val="40000"/>
            </a:schemeClr>
          </a:solidFill>
        </p:spPr>
        <p:txBody>
          <a:bodyPr>
            <a:normAutofit/>
          </a:bodyPr>
          <a:lstStyle/>
          <a:p>
            <a:pPr rtl="0"/>
            <a:r>
              <a:rPr lang="en-US" b="1" dirty="0">
                <a:solidFill>
                  <a:srgbClr val="FF0000"/>
                </a:solidFill>
                <a:latin typeface="Times New Roman" panose="02020603050405020304" pitchFamily="18" charset="0"/>
                <a:cs typeface="Times New Roman" panose="02020603050405020304" pitchFamily="18" charset="0"/>
              </a:rPr>
              <a:t>Blueprinting Construction Cont. </a:t>
            </a:r>
            <a:endParaRPr lang="en-SA"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129A5D2-D550-6D2A-53D3-26F805BBE4F3}"/>
              </a:ext>
            </a:extLst>
          </p:cNvPr>
          <p:cNvSpPr>
            <a:spLocks noGrp="1"/>
          </p:cNvSpPr>
          <p:nvPr>
            <p:ph idx="1"/>
          </p:nvPr>
        </p:nvSpPr>
        <p:spPr>
          <a:xfrm>
            <a:off x="139701" y="2125266"/>
            <a:ext cx="8754269" cy="3504010"/>
          </a:xfrm>
        </p:spPr>
        <p:txBody>
          <a:bodyPr>
            <a:normAutofit/>
          </a:bodyPr>
          <a:lstStyle/>
          <a:p>
            <a:pPr marL="0" indent="0" algn="just">
              <a:lnSpc>
                <a:spcPct val="150000"/>
              </a:lnSpc>
              <a:buNone/>
            </a:pPr>
            <a:r>
              <a:rPr lang="en-US" sz="2400" b="1" dirty="0">
                <a:solidFill>
                  <a:srgbClr val="C00000"/>
                </a:solidFill>
                <a:latin typeface="Times New Roman" panose="02020603050405020304" pitchFamily="18" charset="0"/>
                <a:cs typeface="Times New Roman" panose="02020603050405020304" pitchFamily="18" charset="0"/>
              </a:rPr>
              <a:t>Step 7: </a:t>
            </a:r>
            <a:r>
              <a:rPr lang="en-US" sz="2200" b="1" dirty="0">
                <a:solidFill>
                  <a:srgbClr val="C00000"/>
                </a:solidFill>
                <a:latin typeface="Times New Roman" panose="02020603050405020304" pitchFamily="18" charset="0"/>
                <a:cs typeface="Times New Roman" panose="02020603050405020304" pitchFamily="18" charset="0"/>
              </a:rPr>
              <a:t>Assign questions to lecturers for items preparation.</a:t>
            </a:r>
          </a:p>
          <a:p>
            <a:pPr algn="just" rtl="0">
              <a:lnSpc>
                <a:spcPct val="150000"/>
              </a:lnSpc>
            </a:pPr>
            <a:r>
              <a:rPr lang="en-US" sz="2200" dirty="0">
                <a:latin typeface="Times New Roman" panose="02020603050405020304" pitchFamily="18" charset="0"/>
                <a:cs typeface="Times New Roman" panose="02020603050405020304" pitchFamily="18" charset="0"/>
              </a:rPr>
              <a:t>The final step in blueprint construction is to identify question makers for items preparation. </a:t>
            </a:r>
          </a:p>
          <a:p>
            <a:pPr algn="just" rtl="0">
              <a:lnSpc>
                <a:spcPct val="150000"/>
              </a:lnSpc>
            </a:pPr>
            <a:r>
              <a:rPr lang="en-US" sz="2200" dirty="0">
                <a:latin typeface="Times New Roman" panose="02020603050405020304" pitchFamily="18" charset="0"/>
                <a:cs typeface="Times New Roman" panose="02020603050405020304" pitchFamily="18" charset="0"/>
              </a:rPr>
              <a:t>Practically, the one who teaches the topic should prepare the questions. However, there are circumstances whereby other lecturers need to prepare the questions.</a:t>
            </a:r>
          </a:p>
        </p:txBody>
      </p:sp>
    </p:spTree>
    <p:extLst>
      <p:ext uri="{BB962C8B-B14F-4D97-AF65-F5344CB8AC3E}">
        <p14:creationId xmlns:p14="http://schemas.microsoft.com/office/powerpoint/2010/main" val="26115585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970BDC-65B4-86D8-A4D2-D5830BF14E28}"/>
              </a:ext>
            </a:extLst>
          </p:cNvPr>
          <p:cNvPicPr>
            <a:picLocks noGrp="1" noChangeAspect="1"/>
          </p:cNvPicPr>
          <p:nvPr>
            <p:ph idx="1"/>
          </p:nvPr>
        </p:nvPicPr>
        <p:blipFill>
          <a:blip r:embed="rId2"/>
          <a:srcRect/>
          <a:stretch/>
        </p:blipFill>
        <p:spPr>
          <a:xfrm>
            <a:off x="20" y="10"/>
            <a:ext cx="9143980" cy="6857990"/>
          </a:xfrm>
          <a:prstGeom prst="rect">
            <a:avLst/>
          </a:prstGeom>
          <a:noFill/>
        </p:spPr>
      </p:pic>
      <p:sp>
        <p:nvSpPr>
          <p:cNvPr id="4" name="Slide Number Placeholder 3" hidden="1">
            <a:extLst>
              <a:ext uri="{FF2B5EF4-FFF2-40B4-BE49-F238E27FC236}">
                <a16:creationId xmlns:a16="http://schemas.microsoft.com/office/drawing/2014/main" id="{62E36208-E724-4373-BE03-CA3083F77810}"/>
              </a:ext>
            </a:extLst>
          </p:cNvPr>
          <p:cNvSpPr>
            <a:spLocks noGrp="1"/>
          </p:cNvSpPr>
          <p:nvPr>
            <p:ph type="sldNum" sz="quarter" idx="12"/>
          </p:nvPr>
        </p:nvSpPr>
        <p:spPr/>
        <p:txBody>
          <a:bodyPr/>
          <a:lstStyle/>
          <a:p>
            <a:pPr>
              <a:spcAft>
                <a:spcPts val="600"/>
              </a:spcAft>
            </a:pPr>
            <a:fld id="{B6F15528-21DE-4FAA-801E-634DDDAF4B2B}" type="slidenum">
              <a:rPr lang="en-US" smtClean="0">
                <a:solidFill>
                  <a:prstClr val="black">
                    <a:tint val="75000"/>
                  </a:prstClr>
                </a:solidFill>
              </a:rPr>
              <a:pPr>
                <a:spcAft>
                  <a:spcPts val="600"/>
                </a:spcAft>
              </a:pPr>
              <a:t>63</a:t>
            </a:fld>
            <a:endParaRPr lang="en-US">
              <a:solidFill>
                <a:prstClr val="black">
                  <a:tint val="75000"/>
                </a:prstClr>
              </a:solidFill>
            </a:endParaRPr>
          </a:p>
        </p:txBody>
      </p:sp>
    </p:spTree>
    <p:extLst>
      <p:ext uri="{BB962C8B-B14F-4D97-AF65-F5344CB8AC3E}">
        <p14:creationId xmlns:p14="http://schemas.microsoft.com/office/powerpoint/2010/main" val="2753054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with medium confidence">
            <a:extLst>
              <a:ext uri="{FF2B5EF4-FFF2-40B4-BE49-F238E27FC236}">
                <a16:creationId xmlns:a16="http://schemas.microsoft.com/office/drawing/2014/main" id="{766C3233-8CA7-9907-D2E2-C362BD88AEF0}"/>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790"/>
          <a:stretch/>
        </p:blipFill>
        <p:spPr>
          <a:xfrm>
            <a:off x="610792" y="1670050"/>
            <a:ext cx="7972424" cy="3970655"/>
          </a:xfrm>
          <a:prstGeom prst="rect">
            <a:avLst/>
          </a:prstGeom>
        </p:spPr>
      </p:pic>
      <p:sp>
        <p:nvSpPr>
          <p:cNvPr id="6" name="TextBox 5">
            <a:extLst>
              <a:ext uri="{FF2B5EF4-FFF2-40B4-BE49-F238E27FC236}">
                <a16:creationId xmlns:a16="http://schemas.microsoft.com/office/drawing/2014/main" id="{2195E95F-4730-C5D0-18E5-28A7E8AE126B}"/>
              </a:ext>
            </a:extLst>
          </p:cNvPr>
          <p:cNvSpPr txBox="1"/>
          <p:nvPr/>
        </p:nvSpPr>
        <p:spPr>
          <a:xfrm>
            <a:off x="775888" y="1224475"/>
            <a:ext cx="79224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The summary of seven steps in constructing a blueprint </a:t>
            </a:r>
          </a:p>
        </p:txBody>
      </p:sp>
    </p:spTree>
    <p:extLst>
      <p:ext uri="{BB962C8B-B14F-4D97-AF65-F5344CB8AC3E}">
        <p14:creationId xmlns:p14="http://schemas.microsoft.com/office/powerpoint/2010/main" val="42943288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215745" cy="548640"/>
          </a:xfrm>
        </p:spPr>
        <p:style>
          <a:lnRef idx="1">
            <a:schemeClr val="accent4"/>
          </a:lnRef>
          <a:fillRef idx="2">
            <a:schemeClr val="accent4"/>
          </a:fillRef>
          <a:effectRef idx="1">
            <a:schemeClr val="accent4"/>
          </a:effectRef>
          <a:fontRef idx="minor">
            <a:schemeClr val="dk1"/>
          </a:fontRef>
        </p:style>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Test anxiety</a:t>
            </a:r>
            <a:endParaRPr lang="ar-EG" sz="32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a:xfrm>
            <a:off x="304800" y="1295400"/>
            <a:ext cx="8215745" cy="1143001"/>
          </a:xfrm>
          <a:ln>
            <a:solidFill>
              <a:srgbClr val="00B0F0"/>
            </a:solidFill>
          </a:ln>
        </p:spPr>
        <p:txBody>
          <a:bodyPr>
            <a:normAutofit/>
          </a:bodyPr>
          <a:lstStyle/>
          <a:p>
            <a:pPr marL="0" indent="0">
              <a:lnSpc>
                <a:spcPct val="150000"/>
              </a:lnSpc>
              <a:buNone/>
            </a:pPr>
            <a:r>
              <a:rPr lang="en-US" sz="2000" dirty="0">
                <a:latin typeface="Times New Roman" panose="02020603050405020304" pitchFamily="18" charset="0"/>
                <a:cs typeface="Times New Roman" panose="02020603050405020304" pitchFamily="18" charset="0"/>
              </a:rPr>
              <a:t>A special kind of anxiety-worry mixed with fear which arises especially  in situations where the  individuals  being evaluated  in an  academic context. </a:t>
            </a:r>
          </a:p>
          <a:p>
            <a:pPr marL="0" indent="0">
              <a:lnSpc>
                <a:spcPct val="150000"/>
              </a:lnSpc>
              <a:buNone/>
            </a:pPr>
            <a:endParaRPr lang="en-US"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BA8B47A-B064-B0E5-FECA-403095D1A46C}"/>
              </a:ext>
            </a:extLst>
          </p:cNvPr>
          <p:cNvPicPr>
            <a:picLocks noChangeAspect="1"/>
          </p:cNvPicPr>
          <p:nvPr/>
        </p:nvPicPr>
        <p:blipFill>
          <a:blip r:embed="rId2"/>
          <a:stretch>
            <a:fillRect/>
          </a:stretch>
        </p:blipFill>
        <p:spPr>
          <a:xfrm>
            <a:off x="304800" y="2590802"/>
            <a:ext cx="8215745" cy="40385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314750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48" y="381000"/>
            <a:ext cx="8188448" cy="777240"/>
          </a:xfrm>
        </p:spPr>
        <p:style>
          <a:lnRef idx="1">
            <a:schemeClr val="accent4"/>
          </a:lnRef>
          <a:fillRef idx="2">
            <a:schemeClr val="accent4"/>
          </a:fillRef>
          <a:effectRef idx="1">
            <a:schemeClr val="accent4"/>
          </a:effectRef>
          <a:fontRef idx="minor">
            <a:schemeClr val="dk1"/>
          </a:fontRef>
        </p:style>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Test anxiety</a:t>
            </a:r>
            <a:endParaRPr lang="ar-EG" sz="28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a:xfrm>
            <a:off x="596159" y="1905001"/>
            <a:ext cx="8215744" cy="3581400"/>
          </a:xfrm>
        </p:spPr>
        <p:txBody>
          <a:bodyPr>
            <a:normAutofit/>
          </a:bodyPr>
          <a:lstStyle/>
          <a:p>
            <a:pPr marL="0" indent="0">
              <a:lnSpc>
                <a:spcPct val="150000"/>
              </a:lnSpc>
              <a:buNone/>
            </a:pPr>
            <a:endParaRPr lang="en-US" sz="2000" dirty="0">
              <a:latin typeface="Times New Roman" panose="02020603050405020304" pitchFamily="18" charset="0"/>
              <a:cs typeface="Times New Roman" panose="02020603050405020304" pitchFamily="18" charset="0"/>
            </a:endParaRPr>
          </a:p>
          <a:p>
            <a:pPr marL="0" indent="0">
              <a:lnSpc>
                <a:spcPct val="150000"/>
              </a:lnSpc>
              <a:buNone/>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2C966EB-A72B-CA1D-CF39-060C228E341B}"/>
              </a:ext>
            </a:extLst>
          </p:cNvPr>
          <p:cNvPicPr>
            <a:picLocks noChangeAspect="1"/>
          </p:cNvPicPr>
          <p:nvPr/>
        </p:nvPicPr>
        <p:blipFill>
          <a:blip r:embed="rId2"/>
          <a:stretch>
            <a:fillRect/>
          </a:stretch>
        </p:blipFill>
        <p:spPr>
          <a:xfrm>
            <a:off x="332097" y="1524001"/>
            <a:ext cx="8479806" cy="4968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587094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3208"/>
            <a:ext cx="8215745" cy="655321"/>
          </a:xfrm>
        </p:spPr>
        <p:style>
          <a:lnRef idx="1">
            <a:schemeClr val="accent4"/>
          </a:lnRef>
          <a:fillRef idx="2">
            <a:schemeClr val="accent4"/>
          </a:fillRef>
          <a:effectRef idx="1">
            <a:schemeClr val="accent4"/>
          </a:effectRef>
          <a:fontRef idx="minor">
            <a:schemeClr val="dk1"/>
          </a:fontRef>
        </p:style>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Causes of Test anxiety</a:t>
            </a:r>
            <a:endParaRPr lang="ar-EG" sz="28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a:xfrm>
            <a:off x="596159" y="1905001"/>
            <a:ext cx="8215744" cy="3581400"/>
          </a:xfrm>
        </p:spPr>
        <p:txBody>
          <a:bodyPr>
            <a:normAutofit/>
          </a:bodyPr>
          <a:lstStyle/>
          <a:p>
            <a:pPr marL="0" indent="0">
              <a:lnSpc>
                <a:spcPct val="150000"/>
              </a:lnSpc>
              <a:buNone/>
            </a:pPr>
            <a:endParaRPr lang="en-US" sz="2000" dirty="0">
              <a:latin typeface="Times New Roman" panose="02020603050405020304" pitchFamily="18" charset="0"/>
              <a:cs typeface="Times New Roman" panose="02020603050405020304" pitchFamily="18" charset="0"/>
            </a:endParaRPr>
          </a:p>
          <a:p>
            <a:pPr marL="0" indent="0">
              <a:lnSpc>
                <a:spcPct val="150000"/>
              </a:lnSpc>
              <a:buNone/>
            </a:pPr>
            <a:endParaRPr lang="en-US" sz="20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23B83725-EBC9-8225-1E83-E0F08BC54531}"/>
              </a:ext>
            </a:extLst>
          </p:cNvPr>
          <p:cNvGraphicFramePr>
            <a:graphicFrameLocks noGrp="1"/>
          </p:cNvGraphicFramePr>
          <p:nvPr>
            <p:extLst>
              <p:ext uri="{D42A27DB-BD31-4B8C-83A1-F6EECF244321}">
                <p14:modId xmlns:p14="http://schemas.microsoft.com/office/powerpoint/2010/main" val="1152661938"/>
              </p:ext>
            </p:extLst>
          </p:nvPr>
        </p:nvGraphicFramePr>
        <p:xfrm>
          <a:off x="228600" y="1257301"/>
          <a:ext cx="8215746" cy="4876800"/>
        </p:xfrm>
        <a:graphic>
          <a:graphicData uri="http://schemas.openxmlformats.org/drawingml/2006/table">
            <a:tbl>
              <a:tblPr rtl="1" firstRow="1" bandRow="1">
                <a:tableStyleId>{FABFCF23-3B69-468F-B69F-88F6DE6A72F2}</a:tableStyleId>
              </a:tblPr>
              <a:tblGrid>
                <a:gridCol w="4107873">
                  <a:extLst>
                    <a:ext uri="{9D8B030D-6E8A-4147-A177-3AD203B41FA5}">
                      <a16:colId xmlns:a16="http://schemas.microsoft.com/office/drawing/2014/main" val="20000"/>
                    </a:ext>
                  </a:extLst>
                </a:gridCol>
                <a:gridCol w="4107873">
                  <a:extLst>
                    <a:ext uri="{9D8B030D-6E8A-4147-A177-3AD203B41FA5}">
                      <a16:colId xmlns:a16="http://schemas.microsoft.com/office/drawing/2014/main" val="20001"/>
                    </a:ext>
                  </a:extLst>
                </a:gridCol>
              </a:tblGrid>
              <a:tr h="694267">
                <a:tc>
                  <a:txBody>
                    <a:bodyPr/>
                    <a:lstStyle/>
                    <a:p>
                      <a:pPr marL="0" marR="0" lvl="0" indent="0" algn="l" defTabSz="685800" rtl="0" eaLnBrk="1" fontAlgn="auto" latinLnBrk="0" hangingPunct="1">
                        <a:lnSpc>
                          <a:spcPct val="90000"/>
                        </a:lnSpc>
                        <a:spcBef>
                          <a:spcPts val="750"/>
                        </a:spcBef>
                        <a:spcAft>
                          <a:spcPts val="0"/>
                        </a:spcAft>
                        <a:buClrTx/>
                        <a:buSzTx/>
                        <a:buFont typeface="Wingdings 2" pitchFamily="18" charset="2"/>
                        <a:buNone/>
                        <a:tabLst/>
                        <a:defRPr/>
                      </a:pPr>
                      <a:r>
                        <a:rPr kumimoji="0" lang="en-US" sz="2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Mental Causes</a:t>
                      </a:r>
                    </a:p>
                    <a:p>
                      <a:pPr rtl="1"/>
                      <a:endParaRPr lang="ar-EG"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685800" rtl="0" eaLnBrk="1" fontAlgn="auto" latinLnBrk="0" hangingPunct="1">
                        <a:lnSpc>
                          <a:spcPct val="90000"/>
                        </a:lnSpc>
                        <a:spcBef>
                          <a:spcPts val="750"/>
                        </a:spcBef>
                        <a:spcAft>
                          <a:spcPts val="0"/>
                        </a:spcAft>
                        <a:buClrTx/>
                        <a:buSzTx/>
                        <a:buFont typeface="Wingdings 2" pitchFamily="18" charset="2"/>
                        <a:buNone/>
                        <a:tabLst/>
                        <a:defRPr/>
                      </a:pPr>
                      <a:r>
                        <a:rPr kumimoji="0" lang="en-US" sz="2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Situational Causes</a:t>
                      </a:r>
                    </a:p>
                    <a:p>
                      <a:pPr rtl="1"/>
                      <a:endParaRPr lang="ar-EG"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182533">
                <a:tc>
                  <a:txBody>
                    <a:bodyPr/>
                    <a:lstStyle/>
                    <a:p>
                      <a:pPr marL="171450" marR="0" lvl="0" indent="-171450" algn="l" defTabSz="685800" rtl="0" eaLnBrk="1" fontAlgn="auto" latinLnBrk="0" hangingPunct="1">
                        <a:lnSpc>
                          <a:spcPct val="90000"/>
                        </a:lnSpc>
                        <a:spcBef>
                          <a:spcPts val="750"/>
                        </a:spcBef>
                        <a:spcAft>
                          <a:spcPts val="0"/>
                        </a:spcAft>
                        <a:buClrTx/>
                        <a:buSzTx/>
                        <a:buFont typeface="Wingdings 2" pitchFamily="18" charset="2"/>
                        <a:buChar char=""/>
                        <a:tabLst/>
                        <a:defRPr/>
                      </a:pPr>
                      <a:r>
                        <a:rPr kumimoji="0" lang="en-US" sz="2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Fear of poor grades.</a:t>
                      </a:r>
                    </a:p>
                    <a:p>
                      <a:pPr marL="171450" marR="0" lvl="0" indent="-171450" algn="l" defTabSz="685800" rtl="0" eaLnBrk="1" fontAlgn="auto" latinLnBrk="0" hangingPunct="1">
                        <a:lnSpc>
                          <a:spcPct val="90000"/>
                        </a:lnSpc>
                        <a:spcBef>
                          <a:spcPts val="750"/>
                        </a:spcBef>
                        <a:spcAft>
                          <a:spcPts val="0"/>
                        </a:spcAft>
                        <a:buClrTx/>
                        <a:buSzTx/>
                        <a:buFont typeface="Wingdings 2" pitchFamily="18" charset="2"/>
                        <a:buChar char=""/>
                        <a:tabLst/>
                        <a:defRPr/>
                      </a:pPr>
                      <a:r>
                        <a:rPr kumimoji="0" lang="en-US" sz="2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 feeling of lack of control.</a:t>
                      </a:r>
                    </a:p>
                    <a:p>
                      <a:pPr marL="171450" marR="0" lvl="0" indent="-171450" algn="l" defTabSz="685800" rtl="0" eaLnBrk="1" fontAlgn="auto" latinLnBrk="0" hangingPunct="1">
                        <a:lnSpc>
                          <a:spcPct val="90000"/>
                        </a:lnSpc>
                        <a:spcBef>
                          <a:spcPts val="750"/>
                        </a:spcBef>
                        <a:spcAft>
                          <a:spcPts val="0"/>
                        </a:spcAft>
                        <a:buClrTx/>
                        <a:buSzTx/>
                        <a:buFont typeface="Wingdings 2" pitchFamily="18" charset="2"/>
                        <a:buChar char=""/>
                        <a:tabLst/>
                        <a:defRPr/>
                      </a:pPr>
                      <a:r>
                        <a:rPr kumimoji="0" lang="en-US" sz="2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Fear of letting down others (parents, teachers).</a:t>
                      </a:r>
                    </a:p>
                    <a:p>
                      <a:pPr marL="171450" marR="0" lvl="0" indent="-171450" algn="l" defTabSz="685800" rtl="0" eaLnBrk="1" fontAlgn="auto" latinLnBrk="0" hangingPunct="1">
                        <a:lnSpc>
                          <a:spcPct val="90000"/>
                        </a:lnSpc>
                        <a:spcBef>
                          <a:spcPts val="750"/>
                        </a:spcBef>
                        <a:spcAft>
                          <a:spcPts val="0"/>
                        </a:spcAft>
                        <a:buClrTx/>
                        <a:buSzTx/>
                        <a:buFont typeface="Wingdings 2" pitchFamily="18" charset="2"/>
                        <a:buChar char=""/>
                        <a:tabLst/>
                        <a:defRPr/>
                      </a:pPr>
                      <a:r>
                        <a:rPr kumimoji="0" lang="en-US" sz="2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Placing too much emphasis on single tests and exams.</a:t>
                      </a:r>
                    </a:p>
                    <a:p>
                      <a:pPr marL="171450" marR="0" lvl="0" indent="-171450" algn="l" defTabSz="685800" rtl="0" eaLnBrk="1" fontAlgn="auto" latinLnBrk="0" hangingPunct="1">
                        <a:lnSpc>
                          <a:spcPct val="90000"/>
                        </a:lnSpc>
                        <a:spcBef>
                          <a:spcPts val="750"/>
                        </a:spcBef>
                        <a:spcAft>
                          <a:spcPts val="0"/>
                        </a:spcAft>
                        <a:buClrTx/>
                        <a:buSzTx/>
                        <a:buFont typeface="Wingdings 2" pitchFamily="18" charset="2"/>
                        <a:buChar char=""/>
                        <a:tabLst/>
                        <a:defRPr/>
                      </a:pPr>
                      <a:r>
                        <a:rPr kumimoji="0" lang="en-US" sz="2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High expectations of his/her own performance.</a:t>
                      </a:r>
                    </a:p>
                    <a:p>
                      <a:pPr marL="171450" marR="0" lvl="0" indent="-171450" algn="l" defTabSz="685800" rtl="0" eaLnBrk="1" fontAlgn="auto" latinLnBrk="0" hangingPunct="1">
                        <a:lnSpc>
                          <a:spcPct val="90000"/>
                        </a:lnSpc>
                        <a:spcBef>
                          <a:spcPts val="750"/>
                        </a:spcBef>
                        <a:spcAft>
                          <a:spcPts val="0"/>
                        </a:spcAft>
                        <a:buClrTx/>
                        <a:buSzTx/>
                        <a:buFont typeface="Wingdings 2" pitchFamily="18" charset="2"/>
                        <a:buChar char=""/>
                        <a:tabLst/>
                        <a:defRPr/>
                      </a:pPr>
                      <a:r>
                        <a:rPr kumimoji="0" lang="en-US" sz="2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Using grades as a reflection of self worth.</a:t>
                      </a:r>
                    </a:p>
                    <a:p>
                      <a:pPr marL="171450" marR="0" lvl="0" indent="-171450" algn="l" defTabSz="685800" rtl="0" eaLnBrk="1" fontAlgn="auto" latinLnBrk="0" hangingPunct="1">
                        <a:lnSpc>
                          <a:spcPct val="90000"/>
                        </a:lnSpc>
                        <a:spcBef>
                          <a:spcPts val="750"/>
                        </a:spcBef>
                        <a:spcAft>
                          <a:spcPts val="0"/>
                        </a:spcAft>
                        <a:buClrTx/>
                        <a:buSzTx/>
                        <a:buFont typeface="Wingdings 2" pitchFamily="18" charset="2"/>
                        <a:buChar char=""/>
                        <a:tabLst/>
                        <a:defRPr/>
                      </a:pPr>
                      <a:r>
                        <a:rPr kumimoji="0" lang="en-US" sz="2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Poor self-esteem or negative self-talk.</a:t>
                      </a:r>
                    </a:p>
                  </a:txBody>
                  <a:tcPr/>
                </a:tc>
                <a:tc>
                  <a:txBody>
                    <a:bodyPr/>
                    <a:lstStyle/>
                    <a:p>
                      <a:pPr marL="171450" marR="0" lvl="0" indent="-171450" algn="l" defTabSz="685800" rtl="0" eaLnBrk="1" fontAlgn="auto" latinLnBrk="0" hangingPunct="1">
                        <a:lnSpc>
                          <a:spcPct val="90000"/>
                        </a:lnSpc>
                        <a:spcBef>
                          <a:spcPts val="750"/>
                        </a:spcBef>
                        <a:spcAft>
                          <a:spcPts val="0"/>
                        </a:spcAft>
                        <a:buClrTx/>
                        <a:buSzTx/>
                        <a:buFont typeface="Wingdings 2" pitchFamily="18" charset="2"/>
                        <a:buChar char=""/>
                        <a:tabLst/>
                        <a:defRPr/>
                      </a:pPr>
                      <a:r>
                        <a:rPr kumimoji="0" lang="en-US" sz="2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The pressure of timed tests.</a:t>
                      </a:r>
                    </a:p>
                    <a:p>
                      <a:pPr marL="171450" marR="0" lvl="0" indent="-171450" algn="l" defTabSz="685800" rtl="0" eaLnBrk="1" fontAlgn="auto" latinLnBrk="0" hangingPunct="1">
                        <a:lnSpc>
                          <a:spcPct val="90000"/>
                        </a:lnSpc>
                        <a:spcBef>
                          <a:spcPts val="750"/>
                        </a:spcBef>
                        <a:spcAft>
                          <a:spcPts val="0"/>
                        </a:spcAft>
                        <a:buClrTx/>
                        <a:buSzTx/>
                        <a:buFont typeface="Wingdings 2" pitchFamily="18" charset="2"/>
                        <a:buChar char=""/>
                        <a:tabLst/>
                        <a:defRPr/>
                      </a:pPr>
                      <a:r>
                        <a:rPr kumimoji="0" lang="en-US" sz="2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Intimidation of taking tests in a crowded classroom.</a:t>
                      </a:r>
                    </a:p>
                    <a:p>
                      <a:pPr marL="171450" marR="0" lvl="0" indent="-171450" algn="l" defTabSz="685800" rtl="0" eaLnBrk="1" fontAlgn="auto" latinLnBrk="0" hangingPunct="1">
                        <a:lnSpc>
                          <a:spcPct val="90000"/>
                        </a:lnSpc>
                        <a:spcBef>
                          <a:spcPts val="750"/>
                        </a:spcBef>
                        <a:spcAft>
                          <a:spcPts val="0"/>
                        </a:spcAft>
                        <a:buClrTx/>
                        <a:buSzTx/>
                        <a:buFont typeface="Wingdings 2" pitchFamily="18" charset="2"/>
                        <a:buChar char=""/>
                        <a:tabLst/>
                        <a:defRPr/>
                      </a:pPr>
                      <a:r>
                        <a:rPr kumimoji="0" lang="en-US" sz="2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Poor study skills or a lack of preparedness.</a:t>
                      </a:r>
                    </a:p>
                    <a:p>
                      <a:pPr marL="171450" marR="0" lvl="0" indent="-171450" algn="l" defTabSz="685800" rtl="0" eaLnBrk="1" fontAlgn="auto" latinLnBrk="0" hangingPunct="1">
                        <a:lnSpc>
                          <a:spcPct val="90000"/>
                        </a:lnSpc>
                        <a:spcBef>
                          <a:spcPts val="750"/>
                        </a:spcBef>
                        <a:spcAft>
                          <a:spcPts val="0"/>
                        </a:spcAft>
                        <a:buClrTx/>
                        <a:buSzTx/>
                        <a:buFont typeface="Wingdings 2" pitchFamily="18" charset="2"/>
                        <a:buChar char=""/>
                        <a:tabLst/>
                        <a:defRPr/>
                      </a:pPr>
                      <a:r>
                        <a:rPr kumimoji="0" lang="en-US" sz="2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 history of stress related to test taking.</a:t>
                      </a:r>
                    </a:p>
                    <a:p>
                      <a:pPr marL="171450" marR="0" lvl="0" indent="-171450" algn="l" defTabSz="685800" rtl="0" eaLnBrk="1" fontAlgn="auto" latinLnBrk="0" hangingPunct="1">
                        <a:lnSpc>
                          <a:spcPct val="90000"/>
                        </a:lnSpc>
                        <a:spcBef>
                          <a:spcPts val="750"/>
                        </a:spcBef>
                        <a:spcAft>
                          <a:spcPts val="0"/>
                        </a:spcAft>
                        <a:buClrTx/>
                        <a:buSzTx/>
                        <a:buFont typeface="Wingdings 2" pitchFamily="18" charset="2"/>
                        <a:buChar char=""/>
                        <a:tabLst/>
                        <a:defRPr/>
                      </a:pPr>
                      <a:r>
                        <a:rPr kumimoji="0" lang="en-US" sz="2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Lack of understanding of the material.</a:t>
                      </a:r>
                    </a:p>
                    <a:p>
                      <a:pPr marL="171450" marR="0" lvl="0" indent="-171450" algn="l" defTabSz="685800" rtl="0" eaLnBrk="1" fontAlgn="auto" latinLnBrk="0" hangingPunct="1">
                        <a:lnSpc>
                          <a:spcPct val="90000"/>
                        </a:lnSpc>
                        <a:spcBef>
                          <a:spcPts val="750"/>
                        </a:spcBef>
                        <a:spcAft>
                          <a:spcPts val="0"/>
                        </a:spcAft>
                        <a:buClrTx/>
                        <a:buSzTx/>
                        <a:buFont typeface="Wingdings 2" pitchFamily="18" charset="2"/>
                        <a:buChar char=""/>
                        <a:tabLst/>
                        <a:defRPr/>
                      </a:pPr>
                      <a:r>
                        <a:rPr kumimoji="0" lang="en-US" sz="20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Previous poor test performance.</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575848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215745" cy="624840"/>
          </a:xfrm>
        </p:spPr>
        <p:style>
          <a:lnRef idx="1">
            <a:schemeClr val="accent4"/>
          </a:lnRef>
          <a:fillRef idx="2">
            <a:schemeClr val="accent4"/>
          </a:fillRef>
          <a:effectRef idx="1">
            <a:schemeClr val="accent4"/>
          </a:effectRef>
          <a:fontRef idx="minor">
            <a:schemeClr val="dk1"/>
          </a:fontRef>
        </p:style>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Overcoming Test Anxiety</a:t>
            </a:r>
            <a:endParaRPr lang="ar-EG" sz="24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a:xfrm>
            <a:off x="596159" y="1905001"/>
            <a:ext cx="8215744" cy="3581400"/>
          </a:xfrm>
        </p:spPr>
        <p:txBody>
          <a:bodyPr>
            <a:normAutofit/>
          </a:bodyPr>
          <a:lstStyle/>
          <a:p>
            <a:pPr marL="0" indent="0">
              <a:lnSpc>
                <a:spcPct val="150000"/>
              </a:lnSpc>
              <a:buNone/>
            </a:pPr>
            <a:endParaRPr lang="en-US" sz="2000" dirty="0">
              <a:latin typeface="Times New Roman" panose="02020603050405020304" pitchFamily="18" charset="0"/>
              <a:cs typeface="Times New Roman" panose="02020603050405020304" pitchFamily="18" charset="0"/>
            </a:endParaRPr>
          </a:p>
          <a:p>
            <a:pPr marL="0" indent="0">
              <a:lnSpc>
                <a:spcPct val="150000"/>
              </a:lnSpc>
              <a:buNone/>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9C84610-E685-B02E-1B9B-DEFB048F7A8B}"/>
              </a:ext>
            </a:extLst>
          </p:cNvPr>
          <p:cNvPicPr>
            <a:picLocks noChangeAspect="1"/>
          </p:cNvPicPr>
          <p:nvPr/>
        </p:nvPicPr>
        <p:blipFill>
          <a:blip r:embed="rId2"/>
          <a:stretch>
            <a:fillRect/>
          </a:stretch>
        </p:blipFill>
        <p:spPr>
          <a:xfrm>
            <a:off x="304800" y="990601"/>
            <a:ext cx="8305800" cy="5486400"/>
          </a:xfrm>
          <a:prstGeom prst="rect">
            <a:avLst/>
          </a:prstGeom>
        </p:spPr>
      </p:pic>
    </p:spTree>
    <p:extLst>
      <p:ext uri="{BB962C8B-B14F-4D97-AF65-F5344CB8AC3E}">
        <p14:creationId xmlns:p14="http://schemas.microsoft.com/office/powerpoint/2010/main" val="26993716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215745" cy="548640"/>
          </a:xfrm>
        </p:spPr>
        <p:style>
          <a:lnRef idx="1">
            <a:schemeClr val="accent4"/>
          </a:lnRef>
          <a:fillRef idx="2">
            <a:schemeClr val="accent4"/>
          </a:fillRef>
          <a:effectRef idx="1">
            <a:schemeClr val="accent4"/>
          </a:effectRef>
          <a:fontRef idx="minor">
            <a:schemeClr val="dk1"/>
          </a:fontRef>
        </p:style>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Test-Taking Skills (Test wiseness)</a:t>
            </a:r>
            <a:endParaRPr lang="ar-EG" sz="3200"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91B0BF1A-EF82-AA95-FC4C-BF686503109F}"/>
              </a:ext>
            </a:extLst>
          </p:cNvPr>
          <p:cNvSpPr>
            <a:spLocks noGrp="1"/>
          </p:cNvSpPr>
          <p:nvPr>
            <p:ph idx="1"/>
          </p:nvPr>
        </p:nvSpPr>
        <p:spPr>
          <a:xfrm>
            <a:off x="304800" y="1066800"/>
            <a:ext cx="8507103" cy="5943600"/>
          </a:xfrm>
        </p:spPr>
        <p:txBody>
          <a:bodyPr>
            <a:normAutofit/>
          </a:bodyPr>
          <a:lstStyle/>
          <a:p>
            <a:pPr marL="514350" indent="-514350" algn="just">
              <a:lnSpc>
                <a:spcPct val="100000"/>
              </a:lnSpc>
              <a:buFont typeface="+mj-lt"/>
              <a:buAutoNum type="arabicPeriod"/>
            </a:pPr>
            <a:r>
              <a:rPr lang="en-US" sz="2000" dirty="0">
                <a:latin typeface="Times New Roman" panose="02020603050405020304" pitchFamily="18" charset="0"/>
                <a:cs typeface="Times New Roman" panose="02020603050405020304" pitchFamily="18" charset="0"/>
              </a:rPr>
              <a:t>Read and listen to test directions and follow it accurately.</a:t>
            </a:r>
          </a:p>
          <a:p>
            <a:pPr marL="514350" indent="-514350" algn="just">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Read test items carefully.</a:t>
            </a:r>
          </a:p>
          <a:p>
            <a:pPr marL="514350" indent="-514350" algn="just">
              <a:lnSpc>
                <a:spcPct val="100000"/>
              </a:lnSpc>
              <a:buFont typeface="+mj-lt"/>
              <a:buAutoNum type="arabicPeriod"/>
            </a:pPr>
            <a:r>
              <a:rPr lang="en-US" sz="2000" dirty="0">
                <a:latin typeface="Times New Roman" panose="02020603050405020304" pitchFamily="18" charset="0"/>
                <a:cs typeface="Times New Roman" panose="02020603050405020304" pitchFamily="18" charset="0"/>
              </a:rPr>
              <a:t>Record answers to test items accurately and neatly.</a:t>
            </a:r>
          </a:p>
          <a:p>
            <a:pPr marL="514350" indent="-514350" algn="just">
              <a:lnSpc>
                <a:spcPct val="100000"/>
              </a:lnSpc>
              <a:buFont typeface="+mj-lt"/>
              <a:buAutoNum type="arabicPeriod"/>
            </a:pPr>
            <a:r>
              <a:rPr lang="en-US" sz="2000" dirty="0">
                <a:latin typeface="Times New Roman" panose="02020603050405020304" pitchFamily="18" charset="0"/>
                <a:cs typeface="Times New Roman" panose="02020603050405020304" pitchFamily="18" charset="0"/>
              </a:rPr>
              <a:t>Avoid physical and mental fatigue by paced study &amp; adequate rest before the test .</a:t>
            </a:r>
          </a:p>
          <a:p>
            <a:pPr marL="514350" indent="-514350" algn="just">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Use test time wisely.</a:t>
            </a:r>
          </a:p>
          <a:p>
            <a:pPr marL="514350" indent="-514350" algn="just">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Bypassing difficult items and returning to them later.</a:t>
            </a:r>
          </a:p>
          <a:p>
            <a:pPr marL="514350" indent="-514350" algn="just">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Making informed guesses rather than omitting answers.</a:t>
            </a:r>
          </a:p>
          <a:p>
            <a:pPr marL="514350" indent="-514350" algn="just">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Outlining and organizing responses to essay items before beginning to write.</a:t>
            </a:r>
          </a:p>
          <a:p>
            <a:pPr marL="514350" indent="-514350" algn="just">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Checking answers to test items for clerical errors and changing answers if a better response is indicated.</a:t>
            </a:r>
          </a:p>
          <a:p>
            <a:pPr marL="514350" indent="-514350" algn="just">
              <a:lnSpc>
                <a:spcPct val="150000"/>
              </a:lnSpc>
              <a:buFont typeface="+mj-lt"/>
              <a:buAutoNum type="arabicPeriod"/>
            </a:pPr>
            <a:endParaRPr lang="en-US" sz="2000" dirty="0">
              <a:latin typeface="Times New Roman" panose="02020603050405020304" pitchFamily="18" charset="0"/>
              <a:cs typeface="Times New Roman" panose="02020603050405020304" pitchFamily="18" charset="0"/>
            </a:endParaRPr>
          </a:p>
          <a:p>
            <a:pPr marL="514350" indent="-514350" algn="just">
              <a:lnSpc>
                <a:spcPct val="150000"/>
              </a:lnSpc>
              <a:buFont typeface="+mj-lt"/>
              <a:buAutoNum type="arabicPeriod"/>
            </a:pPr>
            <a:endParaRPr lang="en-US" sz="2000" dirty="0">
              <a:latin typeface="Times New Roman" panose="02020603050405020304" pitchFamily="18" charset="0"/>
              <a:cs typeface="Times New Roman" panose="02020603050405020304" pitchFamily="18" charset="0"/>
            </a:endParaRPr>
          </a:p>
          <a:p>
            <a:pPr marL="514350" indent="-514350" algn="just">
              <a:lnSpc>
                <a:spcPct val="150000"/>
              </a:lnSpc>
              <a:buFont typeface="+mj-lt"/>
              <a:buAutoNum type="arabicPeriod"/>
            </a:pPr>
            <a:endParaRPr lang="en-US" sz="2000" dirty="0">
              <a:latin typeface="Times New Roman" panose="02020603050405020304" pitchFamily="18" charset="0"/>
              <a:cs typeface="Times New Roman" panose="02020603050405020304" pitchFamily="18" charset="0"/>
            </a:endParaRPr>
          </a:p>
          <a:p>
            <a:pPr marL="514350" indent="-514350" algn="just">
              <a:lnSpc>
                <a:spcPct val="150000"/>
              </a:lnSpc>
              <a:buFont typeface="+mj-lt"/>
              <a:buAutoNum type="arabicPeriod"/>
            </a:pPr>
            <a:endParaRPr lang="en-US" sz="2000" dirty="0">
              <a:latin typeface="Times New Roman" panose="02020603050405020304" pitchFamily="18" charset="0"/>
              <a:cs typeface="Times New Roman" panose="02020603050405020304" pitchFamily="18" charset="0"/>
            </a:endParaRPr>
          </a:p>
          <a:p>
            <a:pPr marL="514350" indent="-514350" algn="just">
              <a:lnSpc>
                <a:spcPct val="150000"/>
              </a:lnSpc>
              <a:buFont typeface="+mj-lt"/>
              <a:buAutoNum type="arabicPeriod"/>
            </a:pPr>
            <a:endParaRPr lang="en-US" sz="2000" dirty="0">
              <a:latin typeface="Times New Roman" panose="02020603050405020304" pitchFamily="18" charset="0"/>
              <a:cs typeface="Times New Roman" panose="02020603050405020304" pitchFamily="18" charset="0"/>
            </a:endParaRPr>
          </a:p>
          <a:p>
            <a:pPr marL="514350" indent="-514350" algn="just">
              <a:lnSpc>
                <a:spcPct val="150000"/>
              </a:lnSpc>
              <a:buFont typeface="+mj-lt"/>
              <a:buAutoNum type="arabicPeriod"/>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6354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5CA0B-770C-4DA9-64CA-E1C93C5B6105}"/>
              </a:ext>
            </a:extLst>
          </p:cNvPr>
          <p:cNvSpPr>
            <a:spLocks noGrp="1"/>
          </p:cNvSpPr>
          <p:nvPr>
            <p:ph type="title"/>
          </p:nvPr>
        </p:nvSpPr>
        <p:spPr/>
        <p:txBody>
          <a:bodyPr/>
          <a:lstStyle/>
          <a:p>
            <a:r>
              <a:rPr lang="en-US" sz="1800" b="1" kern="100" dirty="0">
                <a:effectLst/>
                <a:latin typeface="Aptos" panose="020B0004020202020204" pitchFamily="34" charset="0"/>
                <a:ea typeface="Aptos" panose="020B0004020202020204" pitchFamily="34" charset="0"/>
                <a:cs typeface="Arial" panose="020B0604020202020204" pitchFamily="34" charset="0"/>
              </a:rPr>
              <a:t>1. Purpose of Classroom Testing</a:t>
            </a:r>
            <a:br>
              <a:rPr lang="en-US" sz="1800" kern="100" dirty="0">
                <a:effectLst/>
                <a:latin typeface="Aptos" panose="020B0004020202020204" pitchFamily="34" charset="0"/>
                <a:ea typeface="Aptos" panose="020B00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2645638-0285-01C7-0340-BEFDDBFE465C}"/>
              </a:ext>
            </a:extLst>
          </p:cNvPr>
          <p:cNvSpPr>
            <a:spLocks noGrp="1"/>
          </p:cNvSpPr>
          <p:nvPr>
            <p:ph idx="1"/>
          </p:nvPr>
        </p:nvSpPr>
        <p:spPr/>
        <p:txBody>
          <a:bodyPr>
            <a:normAutofit/>
          </a:bodyPr>
          <a:lstStyle/>
          <a:p>
            <a:pPr marL="0" marR="0" indent="0">
              <a:lnSpc>
                <a:spcPct val="107000"/>
              </a:lnSpc>
              <a:spcAft>
                <a:spcPts val="800"/>
              </a:spcAft>
              <a:buNone/>
            </a:pPr>
            <a:r>
              <a:rPr lang="en-US" sz="2400" b="1" kern="100" dirty="0">
                <a:solidFill>
                  <a:srgbClr val="C00000"/>
                </a:solidFill>
                <a:effectLst/>
                <a:latin typeface="Aptos" panose="020B0004020202020204" pitchFamily="34" charset="0"/>
                <a:ea typeface="Aptos" panose="020B0004020202020204" pitchFamily="34" charset="0"/>
                <a:cs typeface="Arial" panose="020B0604020202020204" pitchFamily="34" charset="0"/>
              </a:rPr>
              <a:t>Classroom tests serve several functions:</a:t>
            </a:r>
          </a:p>
          <a:p>
            <a:pPr marR="0" lvl="0" algn="just">
              <a:lnSpc>
                <a:spcPct val="107000"/>
              </a:lnSpc>
              <a:spcAft>
                <a:spcPts val="800"/>
              </a:spcAft>
              <a:buSzPts val="1000"/>
              <a:buFont typeface="Wingdings" panose="05000000000000000000" pitchFamily="2" charset="2"/>
              <a:buChar char="Ø"/>
              <a:tabLst>
                <a:tab pos="457200" algn="l"/>
              </a:tabLst>
            </a:pPr>
            <a:r>
              <a:rPr lang="en-US" sz="2200" b="1" kern="100" dirty="0">
                <a:effectLst/>
                <a:latin typeface="Aptos" panose="020B0004020202020204" pitchFamily="34" charset="0"/>
                <a:ea typeface="Aptos" panose="020B0004020202020204" pitchFamily="34" charset="0"/>
                <a:cs typeface="Arial" panose="020B0604020202020204" pitchFamily="34" charset="0"/>
              </a:rPr>
              <a:t>Measure student learning</a:t>
            </a:r>
            <a:r>
              <a:rPr lang="en-US" sz="2200" kern="100" dirty="0">
                <a:effectLst/>
                <a:latin typeface="Aptos" panose="020B0004020202020204" pitchFamily="34" charset="0"/>
                <a:ea typeface="Aptos" panose="020B0004020202020204" pitchFamily="34" charset="0"/>
                <a:cs typeface="Arial" panose="020B0604020202020204" pitchFamily="34" charset="0"/>
              </a:rPr>
              <a:t> – Assess how well students understand the material.</a:t>
            </a:r>
          </a:p>
          <a:p>
            <a:pPr marR="0" lvl="0" algn="just">
              <a:lnSpc>
                <a:spcPct val="107000"/>
              </a:lnSpc>
              <a:spcAft>
                <a:spcPts val="800"/>
              </a:spcAft>
              <a:buSzPts val="1000"/>
              <a:buFont typeface="Wingdings" panose="05000000000000000000" pitchFamily="2" charset="2"/>
              <a:buChar char="Ø"/>
              <a:tabLst>
                <a:tab pos="457200" algn="l"/>
              </a:tabLst>
            </a:pPr>
            <a:r>
              <a:rPr lang="en-US" sz="2200" b="1" kern="100" dirty="0">
                <a:effectLst/>
                <a:latin typeface="Aptos" panose="020B0004020202020204" pitchFamily="34" charset="0"/>
                <a:ea typeface="Aptos" panose="020B0004020202020204" pitchFamily="34" charset="0"/>
                <a:cs typeface="Arial" panose="020B0604020202020204" pitchFamily="34" charset="0"/>
              </a:rPr>
              <a:t>Provide feedback</a:t>
            </a:r>
            <a:r>
              <a:rPr lang="en-US" sz="2200" kern="100" dirty="0">
                <a:effectLst/>
                <a:latin typeface="Aptos" panose="020B0004020202020204" pitchFamily="34" charset="0"/>
                <a:ea typeface="Aptos" panose="020B0004020202020204" pitchFamily="34" charset="0"/>
                <a:cs typeface="Arial" panose="020B0604020202020204" pitchFamily="34" charset="0"/>
              </a:rPr>
              <a:t> – Identify areas for improvement.</a:t>
            </a:r>
          </a:p>
          <a:p>
            <a:pPr marR="0" lvl="0" algn="just">
              <a:lnSpc>
                <a:spcPct val="107000"/>
              </a:lnSpc>
              <a:spcAft>
                <a:spcPts val="800"/>
              </a:spcAft>
              <a:buSzPts val="1000"/>
              <a:buFont typeface="Wingdings" panose="05000000000000000000" pitchFamily="2" charset="2"/>
              <a:buChar char="Ø"/>
              <a:tabLst>
                <a:tab pos="457200" algn="l"/>
              </a:tabLst>
            </a:pPr>
            <a:r>
              <a:rPr lang="en-US" sz="2200" b="1" kern="100" dirty="0">
                <a:effectLst/>
                <a:latin typeface="Aptos" panose="020B0004020202020204" pitchFamily="34" charset="0"/>
                <a:ea typeface="Aptos" panose="020B0004020202020204" pitchFamily="34" charset="0"/>
                <a:cs typeface="Arial" panose="020B0604020202020204" pitchFamily="34" charset="0"/>
              </a:rPr>
              <a:t>Motivate students</a:t>
            </a:r>
            <a:r>
              <a:rPr lang="en-US" sz="2200" kern="100" dirty="0">
                <a:effectLst/>
                <a:latin typeface="Aptos" panose="020B0004020202020204" pitchFamily="34" charset="0"/>
                <a:ea typeface="Aptos" panose="020B0004020202020204" pitchFamily="34" charset="0"/>
                <a:cs typeface="Arial" panose="020B0604020202020204" pitchFamily="34" charset="0"/>
              </a:rPr>
              <a:t> – Encourage them to study and improve.</a:t>
            </a:r>
          </a:p>
          <a:p>
            <a:pPr marR="0" lvl="0" algn="just">
              <a:lnSpc>
                <a:spcPct val="107000"/>
              </a:lnSpc>
              <a:spcAft>
                <a:spcPts val="800"/>
              </a:spcAft>
              <a:buSzPts val="1000"/>
              <a:buFont typeface="Wingdings" panose="05000000000000000000" pitchFamily="2" charset="2"/>
              <a:buChar char="Ø"/>
              <a:tabLst>
                <a:tab pos="457200" algn="l"/>
              </a:tabLst>
            </a:pPr>
            <a:r>
              <a:rPr lang="en-US" sz="2200" b="1" kern="100" dirty="0">
                <a:effectLst/>
                <a:latin typeface="Aptos" panose="020B0004020202020204" pitchFamily="34" charset="0"/>
                <a:ea typeface="Aptos" panose="020B0004020202020204" pitchFamily="34" charset="0"/>
                <a:cs typeface="Arial" panose="020B0604020202020204" pitchFamily="34" charset="0"/>
              </a:rPr>
              <a:t>Determine grades</a:t>
            </a:r>
            <a:r>
              <a:rPr lang="en-US" sz="2200" kern="100" dirty="0">
                <a:effectLst/>
                <a:latin typeface="Aptos" panose="020B0004020202020204" pitchFamily="34" charset="0"/>
                <a:ea typeface="Aptos" panose="020B0004020202020204" pitchFamily="34" charset="0"/>
                <a:cs typeface="Arial" panose="020B0604020202020204" pitchFamily="34" charset="0"/>
              </a:rPr>
              <a:t> – Help in evaluating student performance.</a:t>
            </a:r>
          </a:p>
          <a:p>
            <a:pPr algn="just">
              <a:buFont typeface="Wingdings" panose="05000000000000000000" pitchFamily="2" charset="2"/>
              <a:buChar char="Ø"/>
            </a:pPr>
            <a:r>
              <a:rPr lang="en-US" sz="2200" b="1" dirty="0">
                <a:effectLst/>
                <a:latin typeface="Aptos" panose="020B0004020202020204" pitchFamily="34" charset="0"/>
                <a:ea typeface="Aptos" panose="020B0004020202020204" pitchFamily="34" charset="0"/>
                <a:cs typeface="Arial" panose="020B0604020202020204" pitchFamily="34" charset="0"/>
              </a:rPr>
              <a:t>Assess teaching effectiveness</a:t>
            </a:r>
            <a:r>
              <a:rPr lang="en-US" sz="2200" dirty="0">
                <a:effectLst/>
                <a:latin typeface="Aptos" panose="020B0004020202020204" pitchFamily="34" charset="0"/>
                <a:ea typeface="Aptos" panose="020B0004020202020204" pitchFamily="34" charset="0"/>
                <a:cs typeface="Arial" panose="020B0604020202020204" pitchFamily="34" charset="0"/>
              </a:rPr>
              <a:t> – Show whether teaching methods and materials are working.</a:t>
            </a:r>
            <a:endParaRPr lang="en-US" sz="2600" dirty="0"/>
          </a:p>
        </p:txBody>
      </p:sp>
      <p:sp>
        <p:nvSpPr>
          <p:cNvPr id="4" name="Slide Number Placeholder 3">
            <a:extLst>
              <a:ext uri="{FF2B5EF4-FFF2-40B4-BE49-F238E27FC236}">
                <a16:creationId xmlns:a16="http://schemas.microsoft.com/office/drawing/2014/main" id="{AAC3EBDF-71DE-658A-04AB-CF9987959423}"/>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7</a:t>
            </a:fld>
            <a:endParaRPr lang="en-US">
              <a:solidFill>
                <a:prstClr val="black">
                  <a:tint val="75000"/>
                </a:prstClr>
              </a:solidFill>
            </a:endParaRPr>
          </a:p>
        </p:txBody>
      </p:sp>
      <p:sp>
        <p:nvSpPr>
          <p:cNvPr id="5" name="Title 1">
            <a:extLst>
              <a:ext uri="{FF2B5EF4-FFF2-40B4-BE49-F238E27FC236}">
                <a16:creationId xmlns:a16="http://schemas.microsoft.com/office/drawing/2014/main" id="{D7E76A76-CD2E-E564-0107-E067F092C6C0}"/>
              </a:ext>
            </a:extLst>
          </p:cNvPr>
          <p:cNvSpPr txBox="1">
            <a:spLocks/>
          </p:cNvSpPr>
          <p:nvPr/>
        </p:nvSpPr>
        <p:spPr>
          <a:xfrm>
            <a:off x="314325" y="365760"/>
            <a:ext cx="8515350" cy="85344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25000" lnSpcReduction="20000"/>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br>
              <a:rPr lang="en-US" sz="24000"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br>
            <a:r>
              <a:rPr lang="en-US" sz="12800" kern="100" dirty="0">
                <a:solidFill>
                  <a:srgbClr val="FF0000"/>
                </a:solidFill>
                <a:effectLst/>
                <a:latin typeface="ADLaM Display" panose="02010000000000000000" pitchFamily="2" charset="0"/>
                <a:ea typeface="ADLaM Display" panose="02010000000000000000" pitchFamily="2" charset="0"/>
                <a:cs typeface="ADLaM Display" panose="02010000000000000000" pitchFamily="2" charset="0"/>
              </a:rPr>
              <a:t> Purpose of Classroom Testing</a:t>
            </a:r>
          </a:p>
          <a:p>
            <a:br>
              <a:rPr lang="en-US" b="1" dirty="0">
                <a:latin typeface="Microsoft Sans Serif" pitchFamily="34" charset="0"/>
                <a:cs typeface="Microsoft Sans Serif" pitchFamily="34" charset="0"/>
              </a:rPr>
            </a:br>
            <a:endParaRPr lang="en-US" b="1" dirty="0">
              <a:latin typeface="Microsoft Sans Serif" pitchFamily="34" charset="0"/>
              <a:cs typeface="Microsoft Sans Serif" pitchFamily="34" charset="0"/>
            </a:endParaRPr>
          </a:p>
        </p:txBody>
      </p:sp>
    </p:spTree>
    <p:extLst>
      <p:ext uri="{BB962C8B-B14F-4D97-AF65-F5344CB8AC3E}">
        <p14:creationId xmlns:p14="http://schemas.microsoft.com/office/powerpoint/2010/main" val="13542477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215745" cy="54864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3600" b="1" dirty="0">
                <a:solidFill>
                  <a:srgbClr val="FF0000"/>
                </a:solidFill>
                <a:latin typeface="Times New Roman" panose="02020603050405020304" pitchFamily="18" charset="0"/>
                <a:cs typeface="Times New Roman" panose="02020603050405020304" pitchFamily="18" charset="0"/>
              </a:rPr>
              <a:t>Test Taking Skills, cont..</a:t>
            </a:r>
            <a:endParaRPr lang="ar-EG" sz="3600"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B2968147-B5B2-1EF1-DF29-2E75257B6DB2}"/>
              </a:ext>
            </a:extLst>
          </p:cNvPr>
          <p:cNvSpPr>
            <a:spLocks noGrp="1"/>
          </p:cNvSpPr>
          <p:nvPr>
            <p:ph idx="1"/>
          </p:nvPr>
        </p:nvSpPr>
        <p:spPr>
          <a:xfrm>
            <a:off x="304800" y="1066800"/>
            <a:ext cx="8215745" cy="5113338"/>
          </a:xfrm>
        </p:spPr>
        <p:txBody>
          <a:bodyPr>
            <a:normAutofit fontScale="92500" lnSpcReduction="20000"/>
          </a:bodyPr>
          <a:lstStyle/>
          <a:p>
            <a:pPr>
              <a:lnSpc>
                <a:spcPct val="150000"/>
              </a:lnSpc>
            </a:pPr>
            <a:r>
              <a:rPr lang="en-US" sz="2000" b="1" u="sng" dirty="0">
                <a:latin typeface="Times New Roman" panose="02020603050405020304" pitchFamily="18" charset="0"/>
                <a:cs typeface="Times New Roman" panose="02020603050405020304" pitchFamily="18" charset="0"/>
              </a:rPr>
              <a:t>Information needed</a:t>
            </a:r>
          </a:p>
          <a:p>
            <a:pPr>
              <a:lnSpc>
                <a:spcPct val="150000"/>
              </a:lnSpc>
            </a:pPr>
            <a:r>
              <a:rPr lang="en-US" sz="2000" u="sng" dirty="0">
                <a:latin typeface="Times New Roman" panose="02020603050405020304" pitchFamily="18" charset="0"/>
                <a:cs typeface="Times New Roman" panose="02020603050405020304" pitchFamily="18" charset="0"/>
              </a:rPr>
              <a:t>Test Time</a:t>
            </a:r>
            <a:r>
              <a:rPr lang="en-US" sz="2000" dirty="0">
                <a:latin typeface="Times New Roman" panose="02020603050405020304" pitchFamily="18" charset="0"/>
                <a:cs typeface="Times New Roman" panose="02020603050405020304" pitchFamily="18" charset="0"/>
              </a:rPr>
              <a:t>: Sufficient time to prepare- </a:t>
            </a:r>
          </a:p>
          <a:p>
            <a:pPr>
              <a:lnSpc>
                <a:spcPct val="150000"/>
              </a:lnSpc>
            </a:pPr>
            <a:r>
              <a:rPr lang="en-US" sz="2000" u="sng" dirty="0">
                <a:latin typeface="Times New Roman" panose="02020603050405020304" pitchFamily="18" charset="0"/>
                <a:cs typeface="Times New Roman" panose="02020603050405020304" pitchFamily="18" charset="0"/>
              </a:rPr>
              <a:t>Date and time </a:t>
            </a:r>
            <a:r>
              <a:rPr lang="en-US" sz="2000" dirty="0">
                <a:latin typeface="Times New Roman" panose="02020603050405020304" pitchFamily="18" charset="0"/>
                <a:cs typeface="Times New Roman" panose="02020603050405020304" pitchFamily="18" charset="0"/>
              </a:rPr>
              <a:t>should be known in advance.</a:t>
            </a:r>
          </a:p>
          <a:p>
            <a:pPr>
              <a:lnSpc>
                <a:spcPct val="150000"/>
              </a:lnSpc>
            </a:pPr>
            <a:r>
              <a:rPr lang="en-US" sz="2000" u="sng" dirty="0">
                <a:latin typeface="Times New Roman" panose="02020603050405020304" pitchFamily="18" charset="0"/>
                <a:cs typeface="Times New Roman" panose="02020603050405020304" pitchFamily="18" charset="0"/>
              </a:rPr>
              <a:t>Test Conditions</a:t>
            </a:r>
            <a:r>
              <a:rPr lang="en-US" sz="2000" dirty="0">
                <a:latin typeface="Times New Roman" panose="02020603050405020304" pitchFamily="18" charset="0"/>
                <a:cs typeface="Times New Roman" panose="02020603050405020304" pitchFamily="18" charset="0"/>
              </a:rPr>
              <a:t>: How much time will be allotted, resources availability, types of item format used, need for special tools as calculator, pencils, … etc. </a:t>
            </a:r>
          </a:p>
          <a:p>
            <a:pPr>
              <a:lnSpc>
                <a:spcPct val="150000"/>
              </a:lnSpc>
            </a:pPr>
            <a:r>
              <a:rPr lang="en-US" sz="2000" u="sng" dirty="0">
                <a:latin typeface="Times New Roman" panose="02020603050405020304" pitchFamily="18" charset="0"/>
                <a:cs typeface="Times New Roman" panose="02020603050405020304" pitchFamily="18" charset="0"/>
              </a:rPr>
              <a:t>Resources</a:t>
            </a:r>
            <a:r>
              <a:rPr lang="en-US" sz="2000" dirty="0">
                <a:latin typeface="Times New Roman" panose="02020603050405020304" pitchFamily="18" charset="0"/>
                <a:cs typeface="Times New Roman" panose="02020603050405020304" pitchFamily="18" charset="0"/>
              </a:rPr>
              <a:t> that will not be able to use, as “not to bring cell phones, watches with calculators, backpacks, any books or papers to the testing site” .</a:t>
            </a:r>
          </a:p>
          <a:p>
            <a:pPr>
              <a:lnSpc>
                <a:spcPct val="150000"/>
              </a:lnSpc>
            </a:pPr>
            <a:r>
              <a:rPr lang="en-US" sz="2000" u="sng" dirty="0">
                <a:latin typeface="Times New Roman" panose="02020603050405020304" pitchFamily="18" charset="0"/>
                <a:cs typeface="Times New Roman" panose="02020603050405020304" pitchFamily="18" charset="0"/>
              </a:rPr>
              <a:t>Test Content</a:t>
            </a:r>
            <a:r>
              <a:rPr lang="en-US" sz="2000" dirty="0">
                <a:latin typeface="Times New Roman" panose="02020603050405020304" pitchFamily="18" charset="0"/>
                <a:cs typeface="Times New Roman" panose="02020603050405020304" pitchFamily="18" charset="0"/>
              </a:rPr>
              <a:t>: content to be covered- blueprint- practice the type of  performance to be tested </a:t>
            </a:r>
          </a:p>
          <a:p>
            <a:pPr>
              <a:lnSpc>
                <a:spcPct val="150000"/>
              </a:lnSpc>
            </a:pPr>
            <a:r>
              <a:rPr lang="en-US" sz="2000" dirty="0">
                <a:latin typeface="Times New Roman" panose="02020603050405020304" pitchFamily="18" charset="0"/>
                <a:cs typeface="Times New Roman" panose="02020603050405020304" pitchFamily="18" charset="0"/>
              </a:rPr>
              <a:t>Know if spelling , grammar, organization will be considered in scoring open-ended items.</a:t>
            </a:r>
          </a:p>
          <a:p>
            <a:pPr>
              <a:lnSpc>
                <a:spcPct val="150000"/>
              </a:lnSpc>
            </a:pPr>
            <a:endParaRPr lang="en-US" sz="2000" dirty="0">
              <a:latin typeface="Times New Roman" panose="02020603050405020304" pitchFamily="18" charset="0"/>
              <a:cs typeface="Times New Roman" panose="02020603050405020304" pitchFamily="18" charset="0"/>
            </a:endParaRPr>
          </a:p>
          <a:p>
            <a:pPr>
              <a:lnSpc>
                <a:spcPct val="150000"/>
              </a:lnSpc>
            </a:pPr>
            <a:endParaRPr lang="en-US" dirty="0"/>
          </a:p>
          <a:p>
            <a:pPr>
              <a:lnSpc>
                <a:spcPct val="150000"/>
              </a:lnSpc>
            </a:pPr>
            <a:endParaRPr lang="en-US" dirty="0"/>
          </a:p>
        </p:txBody>
      </p:sp>
    </p:spTree>
    <p:extLst>
      <p:ext uri="{BB962C8B-B14F-4D97-AF65-F5344CB8AC3E}">
        <p14:creationId xmlns:p14="http://schemas.microsoft.com/office/powerpoint/2010/main" val="9574331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203D-BAC2-63A1-6ACC-8A2D2E98F558}"/>
              </a:ext>
            </a:extLst>
          </p:cNvPr>
          <p:cNvSpPr>
            <a:spLocks noGrp="1"/>
          </p:cNvSpPr>
          <p:nvPr>
            <p:ph type="title"/>
          </p:nvPr>
        </p:nvSpPr>
        <p:spPr/>
        <p:txBody>
          <a:bodyPr/>
          <a:lstStyle/>
          <a:p>
            <a:r>
              <a:rPr lang="en-US" b="1" dirty="0">
                <a:solidFill>
                  <a:srgbClr val="C00000"/>
                </a:solidFill>
                <a:latin typeface="Times New Roman" panose="02020603050405020304" pitchFamily="18" charset="0"/>
                <a:cs typeface="Times New Roman" panose="02020603050405020304" pitchFamily="18" charset="0"/>
              </a:rPr>
              <a:t>Using technology in classroom testing</a:t>
            </a:r>
          </a:p>
        </p:txBody>
      </p:sp>
      <p:sp>
        <p:nvSpPr>
          <p:cNvPr id="3" name="Content Placeholder 2">
            <a:extLst>
              <a:ext uri="{FF2B5EF4-FFF2-40B4-BE49-F238E27FC236}">
                <a16:creationId xmlns:a16="http://schemas.microsoft.com/office/drawing/2014/main" id="{46C0EBFE-2D80-8192-3713-CE058E496996}"/>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To integrate </a:t>
            </a:r>
            <a:r>
              <a:rPr lang="en-US" b="1" dirty="0">
                <a:latin typeface="Times New Roman" panose="02020603050405020304" pitchFamily="18" charset="0"/>
                <a:cs typeface="Times New Roman" panose="02020603050405020304" pitchFamily="18" charset="0"/>
              </a:rPr>
              <a:t>technology in classroom test planning</a:t>
            </a:r>
            <a:r>
              <a:rPr lang="en-US" dirty="0">
                <a:latin typeface="Times New Roman" panose="02020603050405020304" pitchFamily="18" charset="0"/>
                <a:cs typeface="Times New Roman" panose="02020603050405020304" pitchFamily="18" charset="0"/>
              </a:rPr>
              <a:t>, use:</a:t>
            </a:r>
          </a:p>
          <a:p>
            <a:pPr marL="0" indent="0">
              <a:buNone/>
            </a:pPr>
            <a:endParaRPr lang="en-US" dirty="0">
              <a:latin typeface="Times New Roman" panose="02020603050405020304" pitchFamily="18" charset="0"/>
              <a:cs typeface="Times New Roman" panose="02020603050405020304" pitchFamily="18" charset="0"/>
            </a:endParaRPr>
          </a:p>
          <a:p>
            <a:pPr>
              <a:buFont typeface="+mj-lt"/>
              <a:buAutoNum type="arabicPeriod"/>
            </a:pPr>
            <a:r>
              <a:rPr lang="en-US" b="1" dirty="0">
                <a:latin typeface="Times New Roman" panose="02020603050405020304" pitchFamily="18" charset="0"/>
                <a:cs typeface="Times New Roman" panose="02020603050405020304" pitchFamily="18" charset="0"/>
              </a:rPr>
              <a:t>Test Blueprinting</a:t>
            </a:r>
            <a:r>
              <a:rPr lang="en-US" dirty="0">
                <a:latin typeface="Times New Roman" panose="02020603050405020304" pitchFamily="18" charset="0"/>
                <a:cs typeface="Times New Roman" panose="02020603050405020304" pitchFamily="18" charset="0"/>
              </a:rPr>
              <a:t> – Excel, Google Sheets, </a:t>
            </a:r>
            <a:r>
              <a:rPr lang="en-US" dirty="0" err="1">
                <a:latin typeface="Times New Roman" panose="02020603050405020304" pitchFamily="18" charset="0"/>
                <a:cs typeface="Times New Roman" panose="02020603050405020304" pitchFamily="18" charset="0"/>
              </a:rPr>
              <a:t>ExamSoft</a:t>
            </a:r>
            <a:r>
              <a:rPr lang="en-US" dirty="0">
                <a:latin typeface="Times New Roman" panose="02020603050405020304" pitchFamily="18" charset="0"/>
                <a:cs typeface="Times New Roman" panose="02020603050405020304" pitchFamily="18" charset="0"/>
              </a:rPr>
              <a:t> for structuring test content.</a:t>
            </a:r>
          </a:p>
          <a:p>
            <a:pPr>
              <a:buFont typeface="+mj-lt"/>
              <a:buAutoNum type="arabicPeriod"/>
            </a:pPr>
            <a:r>
              <a:rPr lang="en-US" b="1" dirty="0">
                <a:latin typeface="Times New Roman" panose="02020603050405020304" pitchFamily="18" charset="0"/>
                <a:cs typeface="Times New Roman" panose="02020603050405020304" pitchFamily="18" charset="0"/>
              </a:rPr>
              <a:t>Item Creation</a:t>
            </a:r>
            <a:r>
              <a:rPr lang="en-US" dirty="0">
                <a:latin typeface="Times New Roman" panose="02020603050405020304" pitchFamily="18" charset="0"/>
                <a:cs typeface="Times New Roman" panose="02020603050405020304" pitchFamily="18" charset="0"/>
              </a:rPr>
              <a:t> – Google Forms, LMS (Moodle, Blackboard), AI tools (ChatGPT, Quizlet).</a:t>
            </a:r>
          </a:p>
          <a:p>
            <a:pPr>
              <a:buFont typeface="+mj-lt"/>
              <a:buAutoNum type="arabicPeriod"/>
            </a:pPr>
            <a:r>
              <a:rPr lang="en-US" b="1" dirty="0">
                <a:latin typeface="Times New Roman" panose="02020603050405020304" pitchFamily="18" charset="0"/>
                <a:cs typeface="Times New Roman" panose="02020603050405020304" pitchFamily="18" charset="0"/>
              </a:rPr>
              <a:t>Item Analysis</a:t>
            </a:r>
            <a:r>
              <a:rPr lang="en-US" dirty="0">
                <a:latin typeface="Times New Roman" panose="02020603050405020304" pitchFamily="18" charset="0"/>
                <a:cs typeface="Times New Roman" panose="02020603050405020304" pitchFamily="18" charset="0"/>
              </a:rPr>
              <a:t> – SPSS, </a:t>
            </a:r>
            <a:r>
              <a:rPr lang="en-US" dirty="0" err="1">
                <a:latin typeface="Times New Roman" panose="02020603050405020304" pitchFamily="18" charset="0"/>
                <a:cs typeface="Times New Roman" panose="02020603050405020304" pitchFamily="18" charset="0"/>
              </a:rPr>
              <a:t>Iteman</a:t>
            </a:r>
            <a:r>
              <a:rPr lang="en-US" dirty="0">
                <a:latin typeface="Times New Roman" panose="02020603050405020304" pitchFamily="18" charset="0"/>
                <a:cs typeface="Times New Roman" panose="02020603050405020304" pitchFamily="18" charset="0"/>
              </a:rPr>
              <a:t>, Excel for difficulty &amp; discrimination evaluation.</a:t>
            </a:r>
          </a:p>
          <a:p>
            <a:pPr>
              <a:buFont typeface="+mj-lt"/>
              <a:buAutoNum type="arabicPeriod"/>
            </a:pPr>
            <a:r>
              <a:rPr lang="en-US" b="1" dirty="0">
                <a:latin typeface="Times New Roman" panose="02020603050405020304" pitchFamily="18" charset="0"/>
                <a:cs typeface="Times New Roman" panose="02020603050405020304" pitchFamily="18" charset="0"/>
              </a:rPr>
              <a:t>Test Administration</a:t>
            </a:r>
            <a:r>
              <a:rPr lang="en-US" dirty="0">
                <a:latin typeface="Times New Roman" panose="02020603050405020304" pitchFamily="18" charset="0"/>
                <a:cs typeface="Times New Roman" panose="02020603050405020304" pitchFamily="18" charset="0"/>
              </a:rPr>
              <a:t> – Online exam platforms (</a:t>
            </a:r>
            <a:r>
              <a:rPr lang="en-US" dirty="0" err="1">
                <a:latin typeface="Times New Roman" panose="02020603050405020304" pitchFamily="18" charset="0"/>
                <a:cs typeface="Times New Roman" panose="02020603050405020304" pitchFamily="18" charset="0"/>
              </a:rPr>
              <a:t>ExamSoft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ProProfs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ClassMarker</a:t>
            </a:r>
            <a:r>
              <a:rPr lang="en-US" dirty="0">
                <a:latin typeface="Times New Roman" panose="02020603050405020304" pitchFamily="18" charset="0"/>
                <a:cs typeface="Times New Roman" panose="02020603050405020304" pitchFamily="18" charset="0"/>
              </a:rPr>
              <a:t>).</a:t>
            </a:r>
          </a:p>
          <a:p>
            <a:pPr>
              <a:buFont typeface="+mj-lt"/>
              <a:buAutoNum type="arabicPeriod"/>
            </a:pPr>
            <a:r>
              <a:rPr lang="en-US" b="1" dirty="0">
                <a:latin typeface="Times New Roman" panose="02020603050405020304" pitchFamily="18" charset="0"/>
                <a:cs typeface="Times New Roman" panose="02020603050405020304" pitchFamily="18" charset="0"/>
              </a:rPr>
              <a:t>Automated Scoring &amp; Feedback</a:t>
            </a:r>
            <a:r>
              <a:rPr lang="en-US" dirty="0">
                <a:latin typeface="Times New Roman" panose="02020603050405020304" pitchFamily="18" charset="0"/>
                <a:cs typeface="Times New Roman" panose="02020603050405020304" pitchFamily="18" charset="0"/>
              </a:rPr>
              <a:t> – Google Forms, Turnitin, AI-based rubrics for grading.</a:t>
            </a:r>
          </a:p>
          <a:p>
            <a:endParaRPr lang="en-US" dirty="0"/>
          </a:p>
        </p:txBody>
      </p:sp>
      <p:sp>
        <p:nvSpPr>
          <p:cNvPr id="4" name="Slide Number Placeholder 3">
            <a:extLst>
              <a:ext uri="{FF2B5EF4-FFF2-40B4-BE49-F238E27FC236}">
                <a16:creationId xmlns:a16="http://schemas.microsoft.com/office/drawing/2014/main" id="{8F0004EF-35D7-D5A6-1767-E81471F2477C}"/>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71</a:t>
            </a:fld>
            <a:endParaRPr lang="en-US">
              <a:solidFill>
                <a:prstClr val="black">
                  <a:tint val="75000"/>
                </a:prstClr>
              </a:solidFill>
            </a:endParaRPr>
          </a:p>
        </p:txBody>
      </p:sp>
    </p:spTree>
    <p:extLst>
      <p:ext uri="{BB962C8B-B14F-4D97-AF65-F5344CB8AC3E}">
        <p14:creationId xmlns:p14="http://schemas.microsoft.com/office/powerpoint/2010/main" val="25518877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203"/>
            <a:ext cx="8839200" cy="994172"/>
          </a:xfrm>
          <a:ln>
            <a:solidFill>
              <a:srgbClr val="00B0F0"/>
            </a:solidFill>
          </a:ln>
        </p:spPr>
        <p:txBody>
          <a:bodyPr>
            <a:normAutofit/>
          </a:bodyPr>
          <a:lstStyle/>
          <a:p>
            <a:r>
              <a:rPr lang="en-US" sz="3200" b="1" dirty="0">
                <a:solidFill>
                  <a:srgbClr val="C00000"/>
                </a:solidFill>
                <a:latin typeface="Times New Roman" panose="02020603050405020304" pitchFamily="18" charset="0"/>
                <a:cs typeface="Times New Roman" panose="02020603050405020304" pitchFamily="18" charset="0"/>
              </a:rPr>
              <a:t>References</a:t>
            </a:r>
            <a:r>
              <a:rPr lang="en-US" sz="3200" dirty="0">
                <a:latin typeface="Times New Roman" panose="02020603050405020304" pitchFamily="18" charset="0"/>
                <a:cs typeface="Times New Roman" panose="02020603050405020304" pitchFamily="18" charset="0"/>
              </a:rPr>
              <a:t> </a:t>
            </a:r>
            <a:endParaRPr lang="ar-EG"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543050"/>
            <a:ext cx="8839200" cy="5178426"/>
          </a:xfrm>
          <a:ln>
            <a:solidFill>
              <a:srgbClr val="0070C0"/>
            </a:solidFill>
          </a:ln>
        </p:spPr>
        <p:txBody>
          <a:bodyPr>
            <a:noAutofit/>
          </a:bodyPr>
          <a:lstStyle/>
          <a:p>
            <a:pPr algn="just">
              <a:lnSpc>
                <a:spcPct val="150000"/>
              </a:lnSpc>
            </a:pPr>
            <a:r>
              <a:rPr lang="en-US" sz="2000" dirty="0">
                <a:latin typeface="Times New Roman" panose="02020603050405020304" pitchFamily="18" charset="0"/>
                <a:cs typeface="Times New Roman" panose="02020603050405020304" pitchFamily="18" charset="0"/>
              </a:rPr>
              <a:t>Markey, K., O’Brien, B., </a:t>
            </a:r>
            <a:r>
              <a:rPr lang="en-US" sz="2000" dirty="0" err="1">
                <a:latin typeface="Times New Roman" panose="02020603050405020304" pitchFamily="18" charset="0"/>
                <a:cs typeface="Times New Roman" panose="02020603050405020304" pitchFamily="18" charset="0"/>
              </a:rPr>
              <a:t>Kouta</a:t>
            </a:r>
            <a:r>
              <a:rPr lang="en-US" sz="2000" dirty="0">
                <a:latin typeface="Times New Roman" panose="02020603050405020304" pitchFamily="18" charset="0"/>
                <a:cs typeface="Times New Roman" panose="02020603050405020304" pitchFamily="18" charset="0"/>
              </a:rPr>
              <a:t>, C., </a:t>
            </a:r>
            <a:r>
              <a:rPr lang="en-US" sz="2000" dirty="0" err="1">
                <a:latin typeface="Times New Roman" panose="02020603050405020304" pitchFamily="18" charset="0"/>
                <a:cs typeface="Times New Roman" panose="02020603050405020304" pitchFamily="18" charset="0"/>
              </a:rPr>
              <a:t>Okantey</a:t>
            </a:r>
            <a:r>
              <a:rPr lang="en-US" sz="2000" dirty="0">
                <a:latin typeface="Times New Roman" panose="02020603050405020304" pitchFamily="18" charset="0"/>
                <a:cs typeface="Times New Roman" panose="02020603050405020304" pitchFamily="18" charset="0"/>
              </a:rPr>
              <a:t>, C., &amp; O’Donnell, C. (2021). Embracing classroom cultural diversity: Innovations for nurturing inclusive intercultural learning and culturally responsive teaching. Teaching and Learning in Nursing, 16(3), 258-262.‏</a:t>
            </a:r>
          </a:p>
          <a:p>
            <a:pPr algn="just">
              <a:lnSpc>
                <a:spcPct val="150000"/>
              </a:lnSpc>
            </a:pPr>
            <a:r>
              <a:rPr lang="en-US" sz="2000" dirty="0">
                <a:latin typeface="Times New Roman" panose="02020603050405020304" pitchFamily="18" charset="0"/>
                <a:cs typeface="Times New Roman" panose="02020603050405020304" pitchFamily="18" charset="0"/>
              </a:rPr>
              <a:t>Hancock, D. R. (2021). Effects of test anxiety and evaluative threat on students' achievement and motivation. The journal of educational research, 94(5), 284-290.‏</a:t>
            </a:r>
          </a:p>
          <a:p>
            <a:pPr algn="just">
              <a:lnSpc>
                <a:spcPct val="150000"/>
              </a:lnSpc>
            </a:pPr>
            <a:r>
              <a:rPr lang="en-US" sz="2000" dirty="0" err="1">
                <a:latin typeface="Times New Roman" panose="02020603050405020304" pitchFamily="18" charset="0"/>
                <a:cs typeface="Times New Roman" panose="02020603050405020304" pitchFamily="18" charset="0"/>
              </a:rPr>
              <a:t>Sinacori</a:t>
            </a:r>
            <a:r>
              <a:rPr lang="en-US" sz="2000" dirty="0">
                <a:latin typeface="Times New Roman" panose="02020603050405020304" pitchFamily="18" charset="0"/>
                <a:cs typeface="Times New Roman" panose="02020603050405020304" pitchFamily="18" charset="0"/>
              </a:rPr>
              <a:t>, B. C. (2020). How nurse educators perceive the transition from the traditional classroom to the online environment: A qualitative inquiry. Nursing education perspectives, 41(1), 16-19.‏</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72</a:t>
            </a:fld>
            <a:endParaRPr lang="en-US">
              <a:solidFill>
                <a:prstClr val="black">
                  <a:tint val="75000"/>
                </a:prstClr>
              </a:solidFill>
            </a:endParaRPr>
          </a:p>
        </p:txBody>
      </p:sp>
    </p:spTree>
    <p:extLst>
      <p:ext uri="{BB962C8B-B14F-4D97-AF65-F5344CB8AC3E}">
        <p14:creationId xmlns:p14="http://schemas.microsoft.com/office/powerpoint/2010/main" val="33567320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72FF3-70DA-B510-8A11-82B1A2CF26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4FB6FE-A91E-F05E-3A71-24E0089C98F6}"/>
              </a:ext>
            </a:extLst>
          </p:cNvPr>
          <p:cNvSpPr>
            <a:spLocks noGrp="1"/>
          </p:cNvSpPr>
          <p:nvPr>
            <p:ph type="title"/>
          </p:nvPr>
        </p:nvSpPr>
        <p:spPr>
          <a:xfrm>
            <a:off x="228600" y="228203"/>
            <a:ext cx="8839200" cy="994172"/>
          </a:xfrm>
          <a:ln>
            <a:solidFill>
              <a:srgbClr val="00B0F0"/>
            </a:solidFill>
          </a:ln>
        </p:spPr>
        <p:txBody>
          <a:bodyPr>
            <a:normAutofit/>
          </a:bodyPr>
          <a:lstStyle/>
          <a:p>
            <a:r>
              <a:rPr lang="en-US" sz="3200" b="1" dirty="0">
                <a:solidFill>
                  <a:srgbClr val="C00000"/>
                </a:solidFill>
                <a:latin typeface="Times New Roman" panose="02020603050405020304" pitchFamily="18" charset="0"/>
                <a:cs typeface="Times New Roman" panose="02020603050405020304" pitchFamily="18" charset="0"/>
              </a:rPr>
              <a:t>References,  cont., </a:t>
            </a:r>
            <a:r>
              <a:rPr lang="en-US" sz="3200" dirty="0">
                <a:latin typeface="Times New Roman" panose="02020603050405020304" pitchFamily="18" charset="0"/>
                <a:cs typeface="Times New Roman" panose="02020603050405020304" pitchFamily="18" charset="0"/>
              </a:rPr>
              <a:t> </a:t>
            </a:r>
            <a:endParaRPr lang="ar-EG"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D24A70D-95E2-4FA1-7B32-544088FD0F2B}"/>
              </a:ext>
            </a:extLst>
          </p:cNvPr>
          <p:cNvSpPr>
            <a:spLocks noGrp="1"/>
          </p:cNvSpPr>
          <p:nvPr>
            <p:ph idx="1"/>
          </p:nvPr>
        </p:nvSpPr>
        <p:spPr>
          <a:xfrm>
            <a:off x="228600" y="1543050"/>
            <a:ext cx="8839200" cy="5178426"/>
          </a:xfrm>
          <a:ln>
            <a:solidFill>
              <a:srgbClr val="0070C0"/>
            </a:solidFill>
          </a:ln>
        </p:spPr>
        <p:txBody>
          <a:bodyPr>
            <a:noAutofit/>
          </a:bodyPr>
          <a:lstStyle/>
          <a:p>
            <a:pPr algn="just">
              <a:lnSpc>
                <a:spcPct val="150000"/>
              </a:lnSpc>
            </a:pPr>
            <a:r>
              <a:rPr lang="en-US" sz="2000" dirty="0">
                <a:latin typeface="Times New Roman" panose="02020603050405020304" pitchFamily="18" charset="0"/>
                <a:cs typeface="Times New Roman" panose="02020603050405020304" pitchFamily="18" charset="0"/>
              </a:rPr>
              <a:t>Fan, J. Y., Tseng, Y. J., Chao, L. F., Chen, S. L., &amp; Jane, S. W. (2020). Learning outcomes of a flipped classroom teaching approach in an adult-health nursing course: a quasi-experimental study. BMC Medical Education, 20, 1-11.‏</a:t>
            </a:r>
          </a:p>
          <a:p>
            <a:pPr algn="just">
              <a:lnSpc>
                <a:spcPct val="150000"/>
              </a:lnSpc>
            </a:pPr>
            <a:r>
              <a:rPr lang="en-US" sz="2000" dirty="0">
                <a:latin typeface="Times New Roman" panose="02020603050405020304" pitchFamily="18" charset="0"/>
                <a:cs typeface="Times New Roman" panose="02020603050405020304" pitchFamily="18" charset="0"/>
              </a:rPr>
              <a:t>Ahmed, M. M. H., &amp; </a:t>
            </a:r>
            <a:r>
              <a:rPr lang="en-US" sz="2000" dirty="0" err="1">
                <a:latin typeface="Times New Roman" panose="02020603050405020304" pitchFamily="18" charset="0"/>
                <a:cs typeface="Times New Roman" panose="02020603050405020304" pitchFamily="18" charset="0"/>
              </a:rPr>
              <a:t>Indurkhya</a:t>
            </a:r>
            <a:r>
              <a:rPr lang="en-US" sz="2000" dirty="0">
                <a:latin typeface="Times New Roman" panose="02020603050405020304" pitchFamily="18" charset="0"/>
                <a:cs typeface="Times New Roman" panose="02020603050405020304" pitchFamily="18" charset="0"/>
              </a:rPr>
              <a:t>, B. (2020). Investigating cognitive holding power and equity in the flipped classroom. </a:t>
            </a:r>
            <a:r>
              <a:rPr lang="en-US" sz="2000" dirty="0" err="1">
                <a:latin typeface="Times New Roman" panose="02020603050405020304" pitchFamily="18" charset="0"/>
                <a:cs typeface="Times New Roman" panose="02020603050405020304" pitchFamily="18" charset="0"/>
              </a:rPr>
              <a:t>Heliyon</a:t>
            </a:r>
            <a:r>
              <a:rPr lang="en-US" sz="2000" dirty="0">
                <a:latin typeface="Times New Roman" panose="02020603050405020304" pitchFamily="18" charset="0"/>
                <a:cs typeface="Times New Roman" panose="02020603050405020304" pitchFamily="18" charset="0"/>
              </a:rPr>
              <a:t>, 6(8).‏</a:t>
            </a:r>
          </a:p>
        </p:txBody>
      </p:sp>
      <p:sp>
        <p:nvSpPr>
          <p:cNvPr id="4" name="Slide Number Placeholder 3">
            <a:extLst>
              <a:ext uri="{FF2B5EF4-FFF2-40B4-BE49-F238E27FC236}">
                <a16:creationId xmlns:a16="http://schemas.microsoft.com/office/drawing/2014/main" id="{897497E7-EC4E-B5A2-9276-939E90AA92E1}"/>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73</a:t>
            </a:fld>
            <a:endParaRPr lang="en-US">
              <a:solidFill>
                <a:prstClr val="black">
                  <a:tint val="75000"/>
                </a:prstClr>
              </a:solidFill>
            </a:endParaRPr>
          </a:p>
        </p:txBody>
      </p:sp>
    </p:spTree>
    <p:extLst>
      <p:ext uri="{BB962C8B-B14F-4D97-AF65-F5344CB8AC3E}">
        <p14:creationId xmlns:p14="http://schemas.microsoft.com/office/powerpoint/2010/main" val="32327896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85950" y="1684307"/>
            <a:ext cx="5314950" cy="4151376"/>
          </a:xfrm>
        </p:spPr>
      </p:pic>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74</a:t>
            </a:fld>
            <a:endParaRPr lang="en-US">
              <a:solidFill>
                <a:prstClr val="black">
                  <a:tint val="75000"/>
                </a:prstClr>
              </a:solidFill>
            </a:endParaRPr>
          </a:p>
        </p:txBody>
      </p:sp>
      <p:pic>
        <p:nvPicPr>
          <p:cNvPr id="3" name="Picture 2" descr="A black text with pink leaves&#10;&#10;Description automatically generated">
            <a:extLst>
              <a:ext uri="{FF2B5EF4-FFF2-40B4-BE49-F238E27FC236}">
                <a16:creationId xmlns:a16="http://schemas.microsoft.com/office/drawing/2014/main" id="{3E31BC2F-EF24-EA58-0ECD-37FF2698AF5D}"/>
              </a:ext>
            </a:extLst>
          </p:cNvPr>
          <p:cNvPicPr>
            <a:picLocks noChangeAspect="1"/>
          </p:cNvPicPr>
          <p:nvPr/>
        </p:nvPicPr>
        <p:blipFill>
          <a:blip r:embed="rId3">
            <a:extLst>
              <a:ext uri="{BEBA8EAE-BF5A-486C-A8C5-ECC9F3942E4B}">
                <a14:imgProps xmlns:a14="http://schemas.microsoft.com/office/drawing/2010/main">
                  <a14:imgLayer r:embed="rId4">
                    <a14:imgEffect>
                      <a14:artisticTexturizer/>
                    </a14:imgEffect>
                    <a14:imgEffect>
                      <a14:brightnessContrast bright="2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 y="228600"/>
            <a:ext cx="8991601" cy="6492876"/>
          </a:xfrm>
          <a:prstGeom prst="rect">
            <a:avLst/>
          </a:prstGeom>
          <a:ln>
            <a:noFill/>
          </a:ln>
          <a:effectLst>
            <a:softEdge rad="112500"/>
          </a:effectLst>
        </p:spPr>
      </p:pic>
    </p:spTree>
    <p:extLst>
      <p:ext uri="{BB962C8B-B14F-4D97-AF65-F5344CB8AC3E}">
        <p14:creationId xmlns:p14="http://schemas.microsoft.com/office/powerpoint/2010/main" val="234746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31BBC0-5BA5-0EFA-4E6B-0F7265BE27CF}"/>
              </a:ext>
            </a:extLst>
          </p:cNvPr>
          <p:cNvSpPr>
            <a:spLocks noGrp="1"/>
          </p:cNvSpPr>
          <p:nvPr>
            <p:ph type="title"/>
          </p:nvPr>
        </p:nvSpPr>
        <p:spPr>
          <a:xfrm>
            <a:off x="644731" y="136524"/>
            <a:ext cx="7886700" cy="624840"/>
          </a:xfrm>
        </p:spPr>
        <p:txBody>
          <a:bodyPr>
            <a:normAutofit/>
          </a:bodyPr>
          <a:lstStyle/>
          <a:p>
            <a:pPr algn="ctr"/>
            <a:r>
              <a:rPr lang="en-US" sz="3200" b="1" dirty="0">
                <a:solidFill>
                  <a:srgbClr val="002060"/>
                </a:solidFill>
              </a:rPr>
              <a:t>Test Construction Process  </a:t>
            </a:r>
          </a:p>
        </p:txBody>
      </p:sp>
      <p:graphicFrame>
        <p:nvGraphicFramePr>
          <p:cNvPr id="5" name="Content Placeholder 4">
            <a:extLst>
              <a:ext uri="{FF2B5EF4-FFF2-40B4-BE49-F238E27FC236}">
                <a16:creationId xmlns:a16="http://schemas.microsoft.com/office/drawing/2014/main" id="{96FD59A2-295A-BB31-4CA6-E9E60F789C12}"/>
              </a:ext>
            </a:extLst>
          </p:cNvPr>
          <p:cNvGraphicFramePr>
            <a:graphicFrameLocks noGrp="1"/>
          </p:cNvGraphicFramePr>
          <p:nvPr>
            <p:ph idx="1"/>
            <p:extLst>
              <p:ext uri="{D42A27DB-BD31-4B8C-83A1-F6EECF244321}">
                <p14:modId xmlns:p14="http://schemas.microsoft.com/office/powerpoint/2010/main" val="540827605"/>
              </p:ext>
            </p:extLst>
          </p:nvPr>
        </p:nvGraphicFramePr>
        <p:xfrm>
          <a:off x="-5216" y="884238"/>
          <a:ext cx="9149216" cy="5837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54A46A1-DB73-16EA-6FAF-38255BC326BB}"/>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648082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134350" cy="685800"/>
          </a:xfrm>
        </p:spPr>
        <p:style>
          <a:lnRef idx="1">
            <a:schemeClr val="accent4"/>
          </a:lnRef>
          <a:fillRef idx="2">
            <a:schemeClr val="accent4"/>
          </a:fillRef>
          <a:effectRef idx="1">
            <a:schemeClr val="accent4"/>
          </a:effectRef>
          <a:fontRef idx="minor">
            <a:schemeClr val="dk1"/>
          </a:fontRef>
        </p:style>
        <p:txBody>
          <a:bodyPr>
            <a:normAutofit fontScale="90000"/>
          </a:bodyPr>
          <a:lstStyle/>
          <a:p>
            <a:br>
              <a:rPr lang="en-US" b="1" dirty="0">
                <a:solidFill>
                  <a:srgbClr val="7030A0"/>
                </a:solidFill>
                <a:latin typeface="Microsoft Sans Serif" pitchFamily="34" charset="0"/>
                <a:cs typeface="Microsoft Sans Serif" pitchFamily="34" charset="0"/>
              </a:rPr>
            </a:br>
            <a:r>
              <a:rPr lang="en-US" b="1" dirty="0">
                <a:solidFill>
                  <a:srgbClr val="FF0000"/>
                </a:solidFill>
                <a:latin typeface="Times New Roman" panose="02020603050405020304" pitchFamily="18" charset="0"/>
                <a:cs typeface="Times New Roman" panose="02020603050405020304" pitchFamily="18" charset="0"/>
              </a:rPr>
              <a:t>Test Construction Process</a:t>
            </a:r>
            <a:br>
              <a:rPr lang="en-US" b="1" dirty="0">
                <a:latin typeface="Microsoft Sans Serif" pitchFamily="34" charset="0"/>
                <a:cs typeface="Microsoft Sans Serif" pitchFamily="34" charset="0"/>
              </a:rPr>
            </a:br>
            <a:endParaRPr lang="en-US" b="1" dirty="0">
              <a:latin typeface="Microsoft Sans Serif" pitchFamily="34" charset="0"/>
              <a:cs typeface="Microsoft Sans Serif" pitchFamily="34" charset="0"/>
            </a:endParaRPr>
          </a:p>
        </p:txBody>
      </p:sp>
      <p:sp>
        <p:nvSpPr>
          <p:cNvPr id="3" name="Content Placeholder 2"/>
          <p:cNvSpPr>
            <a:spLocks noGrp="1"/>
          </p:cNvSpPr>
          <p:nvPr>
            <p:ph idx="1"/>
          </p:nvPr>
        </p:nvSpPr>
        <p:spPr>
          <a:xfrm>
            <a:off x="381000" y="1295400"/>
            <a:ext cx="8610600" cy="4953000"/>
          </a:xfrm>
        </p:spPr>
        <p:txBody>
          <a:bodyPr>
            <a:normAutofit/>
          </a:bodyPr>
          <a:lstStyle/>
          <a:p>
            <a:pPr marL="0" indent="0">
              <a:buNone/>
            </a:pPr>
            <a:r>
              <a:rPr lang="en-US" sz="2400" b="1" u="sng" dirty="0">
                <a:solidFill>
                  <a:srgbClr val="002060"/>
                </a:solidFill>
                <a:latin typeface="Times New Roman" panose="02020603050405020304" pitchFamily="18" charset="0"/>
                <a:cs typeface="Times New Roman" panose="02020603050405020304" pitchFamily="18" charset="0"/>
              </a:rPr>
              <a:t>The steps involved in planning for test construction</a:t>
            </a:r>
            <a:r>
              <a:rPr lang="en-US" sz="2400" u="sng" dirty="0">
                <a:solidFill>
                  <a:srgbClr val="002060"/>
                </a:solidFill>
                <a:latin typeface="Times New Roman" panose="02020603050405020304" pitchFamily="18" charset="0"/>
                <a:cs typeface="Times New Roman" panose="02020603050405020304" pitchFamily="18" charset="0"/>
              </a:rPr>
              <a:t>:</a:t>
            </a:r>
          </a:p>
          <a:p>
            <a:pPr marL="514350" indent="-514350">
              <a:lnSpc>
                <a:spcPct val="100000"/>
              </a:lnSpc>
              <a:buFont typeface="+mj-lt"/>
              <a:buAutoNum type="arabicPeriod"/>
            </a:pPr>
            <a:r>
              <a:rPr lang="en-US" sz="2200" dirty="0">
                <a:latin typeface="Times New Roman" panose="02020603050405020304" pitchFamily="18" charset="0"/>
                <a:cs typeface="Times New Roman" panose="02020603050405020304" pitchFamily="18" charset="0"/>
              </a:rPr>
              <a:t>Define the </a:t>
            </a:r>
            <a:r>
              <a:rPr lang="en-US" sz="2200" b="1" dirty="0">
                <a:latin typeface="Times New Roman" panose="02020603050405020304" pitchFamily="18" charset="0"/>
                <a:cs typeface="Times New Roman" panose="02020603050405020304" pitchFamily="18" charset="0"/>
              </a:rPr>
              <a:t>purpose </a:t>
            </a:r>
            <a:r>
              <a:rPr lang="en-US" sz="2200" dirty="0">
                <a:latin typeface="Times New Roman" panose="02020603050405020304" pitchFamily="18" charset="0"/>
                <a:cs typeface="Times New Roman" panose="02020603050405020304" pitchFamily="18" charset="0"/>
              </a:rPr>
              <a:t>of the test (e.g., final exam vs. quiz).</a:t>
            </a:r>
          </a:p>
          <a:p>
            <a:pPr marL="514350" indent="-514350">
              <a:lnSpc>
                <a:spcPct val="100000"/>
              </a:lnSpc>
              <a:buFont typeface="+mj-lt"/>
              <a:buAutoNum type="arabicPeriod"/>
            </a:pPr>
            <a:r>
              <a:rPr lang="en-US" sz="2200" dirty="0">
                <a:latin typeface="Times New Roman" panose="02020603050405020304" pitchFamily="18" charset="0"/>
                <a:cs typeface="Times New Roman" panose="02020603050405020304" pitchFamily="18" charset="0"/>
              </a:rPr>
              <a:t>Describe the </a:t>
            </a:r>
            <a:r>
              <a:rPr lang="en-US" sz="2200" b="1" dirty="0">
                <a:latin typeface="Times New Roman" panose="02020603050405020304" pitchFamily="18" charset="0"/>
                <a:cs typeface="Times New Roman" panose="02020603050405020304" pitchFamily="18" charset="0"/>
              </a:rPr>
              <a:t>students (target)</a:t>
            </a:r>
            <a:r>
              <a:rPr lang="en-US" sz="2200" dirty="0">
                <a:latin typeface="Times New Roman" panose="02020603050405020304" pitchFamily="18" charset="0"/>
                <a:cs typeface="Times New Roman" panose="02020603050405020304" pitchFamily="18" charset="0"/>
              </a:rPr>
              <a:t> to be tested.</a:t>
            </a:r>
          </a:p>
          <a:p>
            <a:pPr marL="514350" indent="-514350">
              <a:lnSpc>
                <a:spcPct val="100000"/>
              </a:lnSpc>
              <a:buFont typeface="+mj-lt"/>
              <a:buAutoNum type="arabicPeriod"/>
            </a:pPr>
            <a:r>
              <a:rPr lang="en-US" sz="2200" dirty="0">
                <a:latin typeface="Times New Roman" panose="02020603050405020304" pitchFamily="18" charset="0"/>
                <a:cs typeface="Times New Roman" panose="02020603050405020304" pitchFamily="18" charset="0"/>
              </a:rPr>
              <a:t>Determine </a:t>
            </a:r>
            <a:r>
              <a:rPr lang="en-US" sz="2200" b="1" dirty="0">
                <a:latin typeface="Times New Roman" panose="02020603050405020304" pitchFamily="18" charset="0"/>
                <a:cs typeface="Times New Roman" panose="02020603050405020304" pitchFamily="18" charset="0"/>
              </a:rPr>
              <a:t>the optimum test length and duration.</a:t>
            </a:r>
          </a:p>
          <a:p>
            <a:pPr marL="514350" indent="-514350">
              <a:lnSpc>
                <a:spcPct val="100000"/>
              </a:lnSpc>
              <a:buFont typeface="+mj-lt"/>
              <a:buAutoNum type="arabicPeriod"/>
            </a:pPr>
            <a:r>
              <a:rPr lang="en-US" sz="2200" dirty="0">
                <a:latin typeface="Times New Roman" panose="02020603050405020304" pitchFamily="18" charset="0"/>
                <a:cs typeface="Times New Roman" panose="02020603050405020304" pitchFamily="18" charset="0"/>
              </a:rPr>
              <a:t>Specify the </a:t>
            </a:r>
            <a:r>
              <a:rPr lang="en-US" sz="2200" b="1" dirty="0">
                <a:latin typeface="Times New Roman" panose="02020603050405020304" pitchFamily="18" charset="0"/>
                <a:cs typeface="Times New Roman" panose="02020603050405020304" pitchFamily="18" charset="0"/>
              </a:rPr>
              <a:t>desired difficulty </a:t>
            </a:r>
            <a:r>
              <a:rPr lang="en-US" sz="2200" dirty="0">
                <a:latin typeface="Times New Roman" panose="02020603050405020304" pitchFamily="18" charset="0"/>
                <a:cs typeface="Times New Roman" panose="02020603050405020304" pitchFamily="18" charset="0"/>
              </a:rPr>
              <a:t>and </a:t>
            </a:r>
            <a:r>
              <a:rPr lang="en-US" sz="2200" b="1" dirty="0">
                <a:latin typeface="Times New Roman" panose="02020603050405020304" pitchFamily="18" charset="0"/>
                <a:cs typeface="Times New Roman" panose="02020603050405020304" pitchFamily="18" charset="0"/>
              </a:rPr>
              <a:t>discrimination level </a:t>
            </a:r>
            <a:r>
              <a:rPr lang="en-US" sz="2200" dirty="0">
                <a:latin typeface="Times New Roman" panose="02020603050405020304" pitchFamily="18" charset="0"/>
                <a:cs typeface="Times New Roman" panose="02020603050405020304" pitchFamily="18" charset="0"/>
              </a:rPr>
              <a:t>of test items.</a:t>
            </a:r>
          </a:p>
          <a:p>
            <a:pPr marL="514350" indent="-514350">
              <a:lnSpc>
                <a:spcPct val="100000"/>
              </a:lnSpc>
              <a:buFont typeface="+mj-lt"/>
              <a:buAutoNum type="arabicPeriod"/>
            </a:pPr>
            <a:r>
              <a:rPr lang="en-US" sz="2200" dirty="0">
                <a:latin typeface="Times New Roman" panose="02020603050405020304" pitchFamily="18" charset="0"/>
                <a:cs typeface="Times New Roman" panose="02020603050405020304" pitchFamily="18" charset="0"/>
              </a:rPr>
              <a:t>Determine the </a:t>
            </a:r>
            <a:r>
              <a:rPr lang="en-US" sz="2200" b="1" dirty="0">
                <a:latin typeface="Times New Roman" panose="02020603050405020304" pitchFamily="18" charset="0"/>
                <a:cs typeface="Times New Roman" panose="02020603050405020304" pitchFamily="18" charset="0"/>
              </a:rPr>
              <a:t>scoring</a:t>
            </a:r>
            <a:r>
              <a:rPr lang="en-US" sz="2200" dirty="0">
                <a:latin typeface="Times New Roman" panose="02020603050405020304" pitchFamily="18" charset="0"/>
                <a:cs typeface="Times New Roman" panose="02020603050405020304" pitchFamily="18" charset="0"/>
              </a:rPr>
              <a:t> procedure(s) (e.g., manual or electronic). </a:t>
            </a:r>
          </a:p>
          <a:p>
            <a:pPr marL="514350" indent="-514350">
              <a:lnSpc>
                <a:spcPct val="100000"/>
              </a:lnSpc>
              <a:buFont typeface="+mj-lt"/>
              <a:buAutoNum type="arabicPeriod"/>
            </a:pPr>
            <a:r>
              <a:rPr lang="en-US" sz="2200" dirty="0">
                <a:latin typeface="Times New Roman" panose="02020603050405020304" pitchFamily="18" charset="0"/>
                <a:cs typeface="Times New Roman" panose="02020603050405020304" pitchFamily="18" charset="0"/>
              </a:rPr>
              <a:t>Select </a:t>
            </a:r>
            <a:r>
              <a:rPr lang="en-US" sz="2200" b="1" dirty="0">
                <a:latin typeface="Times New Roman" panose="02020603050405020304" pitchFamily="18" charset="0"/>
                <a:cs typeface="Times New Roman" panose="02020603050405020304" pitchFamily="18" charset="0"/>
              </a:rPr>
              <a:t>item formats </a:t>
            </a:r>
            <a:r>
              <a:rPr lang="en-US" sz="2200" dirty="0">
                <a:latin typeface="Times New Roman" panose="02020603050405020304" pitchFamily="18" charset="0"/>
                <a:cs typeface="Times New Roman" panose="02020603050405020304" pitchFamily="18" charset="0"/>
              </a:rPr>
              <a:t>(e.g., multiple choice, essay).</a:t>
            </a:r>
          </a:p>
          <a:p>
            <a:pPr marL="0" indent="0">
              <a:buNone/>
            </a:pPr>
            <a:r>
              <a:rPr lang="en-US" sz="2200" dirty="0">
                <a:latin typeface="Times New Roman" panose="02020603050405020304" pitchFamily="18" charset="0"/>
                <a:cs typeface="Times New Roman" panose="02020603050405020304" pitchFamily="18" charset="0"/>
              </a:rPr>
              <a:t>7.    Construct a </a:t>
            </a:r>
            <a:r>
              <a:rPr lang="en-US" sz="2200" b="1" dirty="0">
                <a:latin typeface="Times New Roman" panose="02020603050405020304" pitchFamily="18" charset="0"/>
                <a:cs typeface="Times New Roman" panose="02020603050405020304" pitchFamily="18" charset="0"/>
              </a:rPr>
              <a:t>test blueprint </a:t>
            </a:r>
            <a:r>
              <a:rPr lang="en-US" sz="2200" dirty="0">
                <a:latin typeface="Times New Roman" panose="02020603050405020304" pitchFamily="18" charset="0"/>
                <a:cs typeface="Times New Roman" panose="02020603050405020304" pitchFamily="18" charset="0"/>
              </a:rPr>
              <a:t>(a plan for test content).</a:t>
            </a:r>
          </a:p>
          <a:p>
            <a:pPr marL="0" indent="0">
              <a:lnSpc>
                <a:spcPct val="100000"/>
              </a:lnSpc>
              <a:buNone/>
            </a:pPr>
            <a:r>
              <a:rPr lang="en-US" sz="2200" dirty="0">
                <a:latin typeface="Times New Roman" panose="02020603050405020304" pitchFamily="18" charset="0"/>
                <a:cs typeface="Times New Roman" panose="02020603050405020304" pitchFamily="18" charset="0"/>
              </a:rPr>
              <a:t>8.    Write the test </a:t>
            </a:r>
            <a:r>
              <a:rPr lang="en-US" sz="2200" b="1" dirty="0">
                <a:latin typeface="Times New Roman" panose="02020603050405020304" pitchFamily="18" charset="0"/>
                <a:cs typeface="Times New Roman" panose="02020603050405020304" pitchFamily="18" charset="0"/>
              </a:rPr>
              <a:t>items.</a:t>
            </a:r>
          </a:p>
          <a:p>
            <a:pPr marL="0" indent="0">
              <a:lnSpc>
                <a:spcPct val="100000"/>
              </a:lnSpc>
              <a:buNone/>
            </a:pPr>
            <a:r>
              <a:rPr lang="en-US" sz="2200" dirty="0">
                <a:latin typeface="Times New Roman" panose="02020603050405020304" pitchFamily="18" charset="0"/>
                <a:cs typeface="Times New Roman" panose="02020603050405020304" pitchFamily="18" charset="0"/>
              </a:rPr>
              <a:t>9.    Have the test item </a:t>
            </a:r>
            <a:r>
              <a:rPr lang="en-US" sz="2200" b="1" dirty="0">
                <a:latin typeface="Times New Roman" panose="02020603050405020304" pitchFamily="18" charset="0"/>
                <a:cs typeface="Times New Roman" panose="02020603050405020304" pitchFamily="18" charset="0"/>
              </a:rPr>
              <a:t>critiqued.</a:t>
            </a:r>
          </a:p>
          <a:p>
            <a:pPr marL="514350" indent="-51435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4036788422"/>
      </p:ext>
    </p:extLst>
  </p:cSld>
  <p:clrMapOvr>
    <a:masterClrMapping/>
  </p:clrMapOvr>
</p:sld>
</file>

<file path=ppt/theme/theme1.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14078</TotalTime>
  <Words>3885</Words>
  <Application>Microsoft Office PowerPoint</Application>
  <PresentationFormat>On-screen Show (4:3)</PresentationFormat>
  <Paragraphs>384</Paragraphs>
  <Slides>74</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74</vt:i4>
      </vt:variant>
    </vt:vector>
  </HeadingPairs>
  <TitlesOfParts>
    <vt:vector size="85" baseType="lpstr">
      <vt:lpstr>ADLaM Display</vt:lpstr>
      <vt:lpstr>Aptos</vt:lpstr>
      <vt:lpstr>Arial</vt:lpstr>
      <vt:lpstr>Calibri</vt:lpstr>
      <vt:lpstr>Calibri Light</vt:lpstr>
      <vt:lpstr>Microsoft Sans Serif</vt:lpstr>
      <vt:lpstr>Times New Roman</vt:lpstr>
      <vt:lpstr>Wingdings</vt:lpstr>
      <vt:lpstr>Wingdings 2</vt:lpstr>
      <vt:lpstr>1_HDOfficeLightV0</vt:lpstr>
      <vt:lpstr>2_HDOfficeLightV0</vt:lpstr>
      <vt:lpstr>Planning for Classroom Testing </vt:lpstr>
      <vt:lpstr>Objectives</vt:lpstr>
      <vt:lpstr>Objectives, cont., </vt:lpstr>
      <vt:lpstr>Outline :</vt:lpstr>
      <vt:lpstr>PowerPoint Presentation</vt:lpstr>
      <vt:lpstr>Introduction :</vt:lpstr>
      <vt:lpstr>1. Purpose of Classroom Testing </vt:lpstr>
      <vt:lpstr>Test Construction Process  </vt:lpstr>
      <vt:lpstr> Test Construction Process </vt:lpstr>
      <vt:lpstr>PowerPoint Presentation</vt:lpstr>
      <vt:lpstr> Purpose of Test Planning </vt:lpstr>
      <vt:lpstr> Purpose of Test Planning, cont.. </vt:lpstr>
      <vt:lpstr>PowerPoint Presentation</vt:lpstr>
      <vt:lpstr> Purpose of Test Planning, cont.. </vt:lpstr>
      <vt:lpstr> Purpose of Test Planning, cont.. </vt:lpstr>
      <vt:lpstr> Purpose of Test Planning, cont.. </vt:lpstr>
      <vt:lpstr> Test Length (Duration): </vt:lpstr>
      <vt:lpstr>Score reliability</vt:lpstr>
      <vt:lpstr> Writing Test Items </vt:lpstr>
      <vt:lpstr>General Rules for Writing Test Item</vt:lpstr>
      <vt:lpstr> Writing Test Items ,cont… </vt:lpstr>
      <vt:lpstr> Writing Test Items ,cont… </vt:lpstr>
      <vt:lpstr> Difficulty and Discrimination level </vt:lpstr>
      <vt:lpstr> Difficulty and Discrimination level </vt:lpstr>
      <vt:lpstr> Difficulty and Discrimination level </vt:lpstr>
      <vt:lpstr> Difficulty and Discrimination level </vt:lpstr>
      <vt:lpstr> Difficulty and Discrimination level </vt:lpstr>
      <vt:lpstr> Item Formats of the Test</vt:lpstr>
      <vt:lpstr>PowerPoint Presentation</vt:lpstr>
      <vt:lpstr>Selection Criteria for Item Formats</vt:lpstr>
      <vt:lpstr>PowerPoint Presentation</vt:lpstr>
      <vt:lpstr>Objectively and Subjectively Scored Items</vt:lpstr>
      <vt:lpstr>Objectively and Subjectively Scored Items</vt:lpstr>
      <vt:lpstr>Objectively and Subjectively Scored Items</vt:lpstr>
      <vt:lpstr>Objectively and Subjectively Scored Items</vt:lpstr>
      <vt:lpstr>Selected and Constructed response Items</vt:lpstr>
      <vt:lpstr>Selected and Constructed response Items</vt:lpstr>
      <vt:lpstr>Scoring Procedure</vt:lpstr>
      <vt:lpstr>Test Blueprint </vt:lpstr>
      <vt:lpstr>Test Blueprint </vt:lpstr>
      <vt:lpstr>Test Blueprint, cont.</vt:lpstr>
      <vt:lpstr>Test Blueprint, cont.</vt:lpstr>
      <vt:lpstr>Blueprinting Construction</vt:lpstr>
      <vt:lpstr>PowerPoint Presentation</vt:lpstr>
      <vt:lpstr>Elements of a test blueprint</vt:lpstr>
      <vt:lpstr>TEST BLUEPRINT</vt:lpstr>
      <vt:lpstr>Blueprinting Construction, cont. </vt:lpstr>
      <vt:lpstr>PowerPoint Presentation</vt:lpstr>
      <vt:lpstr>Blueprinting Construction, Cont. </vt:lpstr>
      <vt:lpstr>PowerPoint Presentation</vt:lpstr>
      <vt:lpstr>PowerPoint Presentation</vt:lpstr>
      <vt:lpstr>Blueprinting Construction, cont.</vt:lpstr>
      <vt:lpstr>PowerPoint Presentation</vt:lpstr>
      <vt:lpstr>Blueprinting Construction Cont. </vt:lpstr>
      <vt:lpstr>PowerPoint Presentation</vt:lpstr>
      <vt:lpstr>PowerPoint Presentation</vt:lpstr>
      <vt:lpstr>Blueprinting Construction Cont. </vt:lpstr>
      <vt:lpstr>PowerPoint Presentation</vt:lpstr>
      <vt:lpstr>Blueprinting Construction Cont. </vt:lpstr>
      <vt:lpstr>Blueprinting Construction Cont. </vt:lpstr>
      <vt:lpstr>PowerPoint Presentation</vt:lpstr>
      <vt:lpstr>Blueprinting Construction Cont. </vt:lpstr>
      <vt:lpstr>PowerPoint Presentation</vt:lpstr>
      <vt:lpstr>PowerPoint Presentation</vt:lpstr>
      <vt:lpstr>Test anxiety</vt:lpstr>
      <vt:lpstr>Test anxiety</vt:lpstr>
      <vt:lpstr>Causes of Test anxiety</vt:lpstr>
      <vt:lpstr>Overcoming Test Anxiety</vt:lpstr>
      <vt:lpstr>Test-Taking Skills (Test wiseness)</vt:lpstr>
      <vt:lpstr>Test Taking Skills, cont..</vt:lpstr>
      <vt:lpstr>Using technology in classroom testing</vt:lpstr>
      <vt:lpstr>References </vt:lpstr>
      <vt:lpstr>References,  cont.,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classroom testing</dc:title>
  <dc:creator>Rady</dc:creator>
  <cp:lastModifiedBy>mohammed eladly</cp:lastModifiedBy>
  <cp:revision>513</cp:revision>
  <dcterms:created xsi:type="dcterms:W3CDTF">2006-08-16T00:00:00Z</dcterms:created>
  <dcterms:modified xsi:type="dcterms:W3CDTF">2025-03-10T12:45:26Z</dcterms:modified>
</cp:coreProperties>
</file>